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75" r:id="rId2"/>
    <p:sldId id="260" r:id="rId3"/>
    <p:sldId id="376" r:id="rId4"/>
    <p:sldId id="379" r:id="rId5"/>
    <p:sldId id="380" r:id="rId6"/>
    <p:sldId id="377" r:id="rId7"/>
    <p:sldId id="378" r:id="rId8"/>
    <p:sldId id="428" r:id="rId9"/>
    <p:sldId id="418" r:id="rId10"/>
    <p:sldId id="381" r:id="rId11"/>
    <p:sldId id="382" r:id="rId12"/>
    <p:sldId id="386" r:id="rId13"/>
    <p:sldId id="383" r:id="rId14"/>
    <p:sldId id="419" r:id="rId15"/>
    <p:sldId id="384" r:id="rId16"/>
    <p:sldId id="387" r:id="rId17"/>
    <p:sldId id="388" r:id="rId18"/>
    <p:sldId id="264" r:id="rId19"/>
    <p:sldId id="393" r:id="rId20"/>
    <p:sldId id="394" r:id="rId21"/>
    <p:sldId id="420" r:id="rId22"/>
    <p:sldId id="396" r:id="rId23"/>
    <p:sldId id="392" r:id="rId24"/>
    <p:sldId id="279" r:id="rId25"/>
    <p:sldId id="280" r:id="rId26"/>
    <p:sldId id="273" r:id="rId27"/>
    <p:sldId id="270" r:id="rId28"/>
    <p:sldId id="281" r:id="rId29"/>
    <p:sldId id="421" r:id="rId30"/>
    <p:sldId id="389" r:id="rId31"/>
    <p:sldId id="298" r:id="rId32"/>
    <p:sldId id="422" r:id="rId33"/>
    <p:sldId id="397" r:id="rId34"/>
    <p:sldId id="402" r:id="rId35"/>
    <p:sldId id="423" r:id="rId36"/>
    <p:sldId id="390" r:id="rId37"/>
    <p:sldId id="398" r:id="rId38"/>
    <p:sldId id="399" r:id="rId39"/>
    <p:sldId id="400" r:id="rId40"/>
    <p:sldId id="401" r:id="rId41"/>
    <p:sldId id="403" r:id="rId42"/>
    <p:sldId id="404" r:id="rId43"/>
    <p:sldId id="424" r:id="rId44"/>
    <p:sldId id="405" r:id="rId45"/>
    <p:sldId id="406" r:id="rId46"/>
    <p:sldId id="425" r:id="rId47"/>
    <p:sldId id="429" r:id="rId48"/>
    <p:sldId id="407" r:id="rId49"/>
    <p:sldId id="444" r:id="rId50"/>
    <p:sldId id="408" r:id="rId51"/>
    <p:sldId id="426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27" r:id="rId61"/>
    <p:sldId id="431" r:id="rId62"/>
    <p:sldId id="432" r:id="rId63"/>
    <p:sldId id="434" r:id="rId64"/>
    <p:sldId id="435" r:id="rId65"/>
    <p:sldId id="436" r:id="rId66"/>
    <p:sldId id="439" r:id="rId67"/>
    <p:sldId id="438" r:id="rId68"/>
    <p:sldId id="441" r:id="rId69"/>
    <p:sldId id="442" r:id="rId70"/>
    <p:sldId id="443" r:id="rId71"/>
    <p:sldId id="430" r:id="rId72"/>
    <p:sldId id="41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7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8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4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7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2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7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18F4-D5AA-08FC-7327-45EF6D1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8F997-34C5-610F-0139-93B37C342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856FE-7188-BD29-3B17-C831AAB34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1F74B-F27E-321E-CEC8-415CED4DC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4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84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4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4552D-959F-6D5F-0E26-0132092E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F9374-47A7-199A-9D02-EA3A5328E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FB487-ECCA-1CD5-E1A1-10B76D783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70791-EC9D-B8D2-6C69-AAF3010AD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2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2CDA5-99ED-5054-D172-8FF3D4696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64755-D677-0642-4136-FBF50ED40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667FC-403B-F401-0FF4-6F97A0D87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FB023-4F45-F1FF-580E-6AD43F332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6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6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4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9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00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3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9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92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4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5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6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ol.im/pub/art/2013/26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registration.html#skimage.registration.optical_flow_tvl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mb.informatik.uni-freiburg.de/resources/datasets/FlyingChairs.en.html#flyingchai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mb.informatik.uni-freiburg.de/resources/datasets/SceneFlowDatasets.en.html" TargetMode="External"/><Relationship Id="rId4" Type="http://schemas.openxmlformats.org/officeDocument/2006/relationships/hyperlink" Target="https://lmb.informatik.uni-freiburg.de/resources/datasets/FlyingChairs.en.html#flyingchairs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237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237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9.02371" TargetMode="Externa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ferriere/tfoptflow" TargetMode="External"/><Relationship Id="rId2" Type="http://schemas.openxmlformats.org/officeDocument/2006/relationships/hyperlink" Target="https://arxiv.org/abs/1709.0237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2003.12039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abs/2408.1016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8.1016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8.10161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8.10161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8.10161" TargetMode="Externa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rxiv.org/abs/2408.10161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withcode.com/task/optical-flow-estimation" TargetMode="External"/><Relationship Id="rId3" Type="http://schemas.openxmlformats.org/officeDocument/2006/relationships/hyperlink" Target="https://arxiv.org/abs/2111.13680" TargetMode="External"/><Relationship Id="rId7" Type="http://schemas.openxmlformats.org/officeDocument/2006/relationships/hyperlink" Target="https://www.sciencedirect.com/science/article/pii/S1077314224002418" TargetMode="External"/><Relationship Id="rId2" Type="http://schemas.openxmlformats.org/officeDocument/2006/relationships/hyperlink" Target="https://arxiv.org/abs/2011.0629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js.aaai.org/index.php/AAAI/article/view/28224" TargetMode="External"/><Relationship Id="rId5" Type="http://schemas.openxmlformats.org/officeDocument/2006/relationships/hyperlink" Target="https://arxiv.org/abs/2403.10425" TargetMode="External"/><Relationship Id="rId4" Type="http://schemas.openxmlformats.org/officeDocument/2006/relationships/hyperlink" Target="https://arxiv.org/abs/2203.16194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2025,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7383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Assumptions about motion</a:t>
            </a:r>
            <a:r>
              <a:rPr lang="en-US" dirty="0"/>
              <a:t> in video simplify a </a:t>
            </a:r>
            <a:r>
              <a:rPr lang="en-US"/>
              <a:t>flow model </a:t>
            </a:r>
            <a:endParaRPr lang="en-US" b="1" dirty="0"/>
          </a:p>
          <a:p>
            <a:r>
              <a:rPr lang="en-US" dirty="0"/>
              <a:t>Frame to frame </a:t>
            </a:r>
            <a:r>
              <a:rPr lang="en-US" b="1" dirty="0"/>
              <a:t>motion is small</a:t>
            </a:r>
            <a:r>
              <a:rPr lang="en-US" dirty="0"/>
              <a:t>  </a:t>
            </a:r>
          </a:p>
          <a:p>
            <a:r>
              <a:rPr lang="en-US" dirty="0"/>
              <a:t>Frame to frame </a:t>
            </a:r>
            <a:r>
              <a:rPr lang="en-US" b="1" dirty="0"/>
              <a:t>illumination and color are constant</a:t>
            </a:r>
            <a:r>
              <a:rPr lang="en-US" dirty="0"/>
              <a:t>  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1792747" y="4535473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2411081" y="5468967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3994506" y="3755094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4815019" y="449559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6191766" y="2929178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7232196" y="3480729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4942772" y="5436329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2599098" y="6222315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D9AA9-BDDF-41D1-BE10-D769C3BDC78A}"/>
              </a:ext>
            </a:extLst>
          </p:cNvPr>
          <p:cNvSpPr txBox="1"/>
          <p:nvPr/>
        </p:nvSpPr>
        <p:spPr>
          <a:xfrm>
            <a:off x="7121456" y="4586430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654688" y="556066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2680801" y="543632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11464" y="5150967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2171332" y="4992647"/>
            <a:ext cx="39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4942529" y="4226635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4625371" y="4066101"/>
            <a:ext cx="31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V="1">
            <a:off x="7331424" y="3183422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6998970" y="3022888"/>
            <a:ext cx="332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5054101" y="4622506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5080214" y="4498165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7479024" y="3603064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7505137" y="3478723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4402495" y="2782533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E5BC864-3FCA-4D5B-91CE-506A2B59E373}"/>
              </a:ext>
            </a:extLst>
          </p:cNvPr>
          <p:cNvSpPr/>
          <p:nvPr/>
        </p:nvSpPr>
        <p:spPr>
          <a:xfrm rot="15600942">
            <a:off x="6818692" y="1799728"/>
            <a:ext cx="1044591" cy="466140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1557873" y="3227907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 patch from time step to time step</a:t>
            </a:r>
          </a:p>
        </p:txBody>
      </p:sp>
    </p:spTree>
    <p:extLst>
      <p:ext uri="{BB962C8B-B14F-4D97-AF65-F5344CB8AC3E}">
        <p14:creationId xmlns:p14="http://schemas.microsoft.com/office/powerpoint/2010/main" val="34740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5" grpId="0"/>
      <p:bldP spid="27" grpId="0"/>
      <p:bldP spid="31" grpId="0"/>
      <p:bldP spid="35" grpId="0"/>
      <p:bldP spid="40" grpId="0"/>
      <p:bldP spid="42" grpId="0"/>
      <p:bldP spid="43" grpId="0" animBg="1"/>
      <p:bldP spid="44" grpId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Velocity in the x and y directions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optical flow parameters</a:t>
                </a:r>
              </a:p>
              <a:p>
                <a:r>
                  <a:rPr lang="en-US" dirty="0"/>
                  <a:t>Goal of models is to estimate optical flow field for time sequenced images, e.g. video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D2584-A6E3-4E7A-856F-C5E1255418F4}"/>
              </a:ext>
            </a:extLst>
          </p:cNvPr>
          <p:cNvSpPr/>
          <p:nvPr/>
        </p:nvSpPr>
        <p:spPr>
          <a:xfrm rot="15403545">
            <a:off x="8833439" y="2797512"/>
            <a:ext cx="2677475" cy="2191879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ED4CE8-DE40-48BE-BEA2-2638F973EB24}"/>
              </a:ext>
            </a:extLst>
          </p:cNvPr>
          <p:cNvSpPr/>
          <p:nvPr/>
        </p:nvSpPr>
        <p:spPr>
          <a:xfrm rot="15403545">
            <a:off x="9952421" y="395860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E623A-EEB8-4C08-A677-E60FDCE1B0D4}"/>
              </a:ext>
            </a:extLst>
          </p:cNvPr>
          <p:cNvCxnSpPr>
            <a:cxnSpLocks/>
          </p:cNvCxnSpPr>
          <p:nvPr/>
        </p:nvCxnSpPr>
        <p:spPr>
          <a:xfrm flipH="1" flipV="1">
            <a:off x="10012450" y="3221077"/>
            <a:ext cx="39199" cy="7490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81ABE-0564-4D1D-A4A0-609B7B4C74CC}"/>
              </a:ext>
            </a:extLst>
          </p:cNvPr>
          <p:cNvSpPr txBox="1"/>
          <p:nvPr/>
        </p:nvSpPr>
        <p:spPr>
          <a:xfrm>
            <a:off x="9662160" y="3351958"/>
            <a:ext cx="41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15EFE-C22C-4175-AB12-285DE341EDDE}"/>
              </a:ext>
            </a:extLst>
          </p:cNvPr>
          <p:cNvCxnSpPr>
            <a:cxnSpLocks/>
          </p:cNvCxnSpPr>
          <p:nvPr/>
        </p:nvCxnSpPr>
        <p:spPr>
          <a:xfrm>
            <a:off x="10199249" y="4080941"/>
            <a:ext cx="8792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8F0A07-9855-474D-85DF-41172B28D02C}"/>
              </a:ext>
            </a:extLst>
          </p:cNvPr>
          <p:cNvSpPr txBox="1"/>
          <p:nvPr/>
        </p:nvSpPr>
        <p:spPr>
          <a:xfrm>
            <a:off x="10386186" y="3998479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9181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5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Small time step,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small motion from frame-to-frame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7568958" cy="5455665"/>
              </a:xfrm>
              <a:blipFill>
                <a:blip r:embed="rId3"/>
                <a:stretch>
                  <a:fillRect l="-1610" t="-1788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allelogram 9">
            <a:extLst>
              <a:ext uri="{FF2B5EF4-FFF2-40B4-BE49-F238E27FC236}">
                <a16:creationId xmlns:a16="http://schemas.microsoft.com/office/drawing/2014/main" id="{32AEDB7B-02B4-453F-B18E-333704D904E7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646409-0B3D-416B-B5AA-59B693DD4106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0C81A2D-9802-4641-B3BB-F49636FA0F9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632167-5A8E-45E8-AC42-AAD2588D93A6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57C04-8BAB-4BA4-9A25-5D4FAE471139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4E316-E7FF-4780-A058-BD89B3A65E97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EB0175-8203-4A0F-800D-B3141D7332E4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2B7F5D-BC44-4FA0-B0FC-F66029BED495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C705CD-A0E9-42FC-BCE6-A2AE9ABB2C14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B4931F-7B96-465F-8462-3E70913FDA91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2491B5-BE76-4EBF-8446-890347136973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58D8B6-B471-48E0-93A9-7897BA6FF8F7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94273-C0A8-4822-840F-F02A8CA6A954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404231-81A9-49BC-9412-D4B074F7F13D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ADA5A-6D11-43CC-9EFB-D11762500D3F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17736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Small Motion and Consistency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Assumptions about motion in video simplify flow model  </a:t>
                </a:r>
              </a:p>
              <a:p>
                <a:r>
                  <a:rPr lang="en-US" dirty="0"/>
                  <a:t>Illumination, </a:t>
                </a:r>
                <a:r>
                  <a:rPr lang="en-US" i="1" dirty="0"/>
                  <a:t>I(</a:t>
                </a:r>
                <a:r>
                  <a:rPr lang="en-US" i="1" dirty="0" err="1"/>
                  <a:t>x,y</a:t>
                </a:r>
                <a:r>
                  <a:rPr lang="en-US" i="1" dirty="0"/>
                  <a:t>)</a:t>
                </a:r>
                <a:r>
                  <a:rPr lang="en-US" dirty="0"/>
                  <a:t>, is constant for a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call this </a:t>
                </a:r>
                <a:r>
                  <a:rPr lang="en-US" b="1" dirty="0"/>
                  <a:t>brightness consistency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865" y="1124338"/>
                <a:ext cx="7458603" cy="4976425"/>
              </a:xfrm>
              <a:blipFill>
                <a:blip r:embed="rId3"/>
                <a:stretch>
                  <a:fillRect l="-1634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638F6B61-2D07-4611-870D-A65EFF45C248}"/>
              </a:ext>
            </a:extLst>
          </p:cNvPr>
          <p:cNvSpPr/>
          <p:nvPr/>
        </p:nvSpPr>
        <p:spPr>
          <a:xfrm rot="15403545">
            <a:off x="8252197" y="3837942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6B3109F-DFB9-43B1-89B6-1D0425C358F5}"/>
              </a:ext>
            </a:extLst>
          </p:cNvPr>
          <p:cNvSpPr/>
          <p:nvPr/>
        </p:nvSpPr>
        <p:spPr>
          <a:xfrm rot="15403545">
            <a:off x="8870531" y="4771436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4E72DB-7B03-495D-94D6-645998C9A2E9}"/>
              </a:ext>
            </a:extLst>
          </p:cNvPr>
          <p:cNvSpPr/>
          <p:nvPr/>
        </p:nvSpPr>
        <p:spPr>
          <a:xfrm rot="15403545">
            <a:off x="9935808" y="3212887"/>
            <a:ext cx="2116450" cy="1644513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D71EBA-A9FB-4389-8546-48779E0D5F7B}"/>
              </a:ext>
            </a:extLst>
          </p:cNvPr>
          <p:cNvSpPr/>
          <p:nvPr/>
        </p:nvSpPr>
        <p:spPr>
          <a:xfrm rot="15403545">
            <a:off x="10756321" y="3953392"/>
            <a:ext cx="255506" cy="238068"/>
          </a:xfrm>
          <a:prstGeom prst="parallelogram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DA76-B27D-446D-A41A-49B2621A592B}"/>
              </a:ext>
            </a:extLst>
          </p:cNvPr>
          <p:cNvSpPr txBox="1"/>
          <p:nvPr/>
        </p:nvSpPr>
        <p:spPr>
          <a:xfrm>
            <a:off x="10884074" y="4894122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892B7-25CE-4B93-B50C-335D790C5FB0}"/>
              </a:ext>
            </a:extLst>
          </p:cNvPr>
          <p:cNvSpPr txBox="1"/>
          <p:nvPr/>
        </p:nvSpPr>
        <p:spPr>
          <a:xfrm>
            <a:off x="9058548" y="5524784"/>
            <a:ext cx="76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BEA19E-332C-45F3-9EDC-E51FBA99AE3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114138" y="4863138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CDD699-09E8-47B8-99D1-B249BB14487B}"/>
              </a:ext>
            </a:extLst>
          </p:cNvPr>
          <p:cNvSpPr txBox="1"/>
          <p:nvPr/>
        </p:nvSpPr>
        <p:spPr>
          <a:xfrm>
            <a:off x="9140251" y="4738797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D5BA4-F145-48A2-8141-DB5845F31BE1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8970914" y="4453436"/>
            <a:ext cx="4869" cy="341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8626E1-0465-4260-84FA-34B44AA45CCB}"/>
              </a:ext>
            </a:extLst>
          </p:cNvPr>
          <p:cNvSpPr txBox="1"/>
          <p:nvPr/>
        </p:nvSpPr>
        <p:spPr>
          <a:xfrm>
            <a:off x="8648426" y="4295116"/>
            <a:ext cx="376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B68B25-F72E-4206-B69F-B3C45D13FD96}"/>
              </a:ext>
            </a:extLst>
          </p:cNvPr>
          <p:cNvCxnSpPr>
            <a:cxnSpLocks/>
          </p:cNvCxnSpPr>
          <p:nvPr/>
        </p:nvCxnSpPr>
        <p:spPr>
          <a:xfrm flipV="1">
            <a:off x="10883831" y="3684428"/>
            <a:ext cx="0" cy="308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97BD20-1E16-4374-A706-087080D296D5}"/>
              </a:ext>
            </a:extLst>
          </p:cNvPr>
          <p:cNvSpPr txBox="1"/>
          <p:nvPr/>
        </p:nvSpPr>
        <p:spPr>
          <a:xfrm>
            <a:off x="10491375" y="3523894"/>
            <a:ext cx="39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endParaRPr lang="en-US" sz="2400" baseline="-25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D0ED85-4915-4BFD-99CA-269156EBFC51}"/>
              </a:ext>
            </a:extLst>
          </p:cNvPr>
          <p:cNvCxnSpPr>
            <a:cxnSpLocks/>
          </p:cNvCxnSpPr>
          <p:nvPr/>
        </p:nvCxnSpPr>
        <p:spPr>
          <a:xfrm>
            <a:off x="10995403" y="4080299"/>
            <a:ext cx="40612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95D013-A5C9-4FEA-85FC-5B0AACD8E712}"/>
              </a:ext>
            </a:extLst>
          </p:cNvPr>
          <p:cNvSpPr txBox="1"/>
          <p:nvPr/>
        </p:nvSpPr>
        <p:spPr>
          <a:xfrm>
            <a:off x="11021516" y="3955958"/>
            <a:ext cx="4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</a:t>
            </a:r>
            <a:endParaRPr lang="en-US" sz="2400" baseline="-25000" dirty="0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5B58354-4BD8-41FA-963B-BA3D75F9C147}"/>
              </a:ext>
            </a:extLst>
          </p:cNvPr>
          <p:cNvSpPr/>
          <p:nvPr/>
        </p:nvSpPr>
        <p:spPr>
          <a:xfrm rot="15600942">
            <a:off x="10408645" y="2727236"/>
            <a:ext cx="891921" cy="3558022"/>
          </a:xfrm>
          <a:prstGeom prst="arc">
            <a:avLst/>
          </a:prstGeom>
          <a:ln w="1587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796DEE-671F-4328-B138-E1AC31AC3BC7}"/>
              </a:ext>
            </a:extLst>
          </p:cNvPr>
          <p:cNvSpPr txBox="1"/>
          <p:nvPr/>
        </p:nvSpPr>
        <p:spPr>
          <a:xfrm>
            <a:off x="8506884" y="2216226"/>
            <a:ext cx="244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Illumination in patch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735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8" grpId="0"/>
      <p:bldP spid="19" grpId="0"/>
      <p:bldP spid="25" grpId="0"/>
      <p:bldP spid="27" grpId="0"/>
      <p:bldP spid="31" grpId="0"/>
      <p:bldP spid="40" grpId="0"/>
      <p:bldP spid="43" grpId="0" animBg="1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6957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this relationship in a </a:t>
                </a:r>
                <a:r>
                  <a:rPr lang="en-US" b="1" dirty="0"/>
                  <a:t>linear form</a:t>
                </a:r>
                <a:r>
                  <a:rPr lang="en-US" dirty="0"/>
                  <a:t> we can work with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Tylor expansion</a:t>
                </a:r>
                <a:r>
                  <a:rPr lang="en-US" dirty="0"/>
                  <a:t>, about current position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0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expansion for the intensity relationship: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Subtracting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terms from both sides: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Finally dividing both sides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letting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small change in position over small time step,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write the intensity relationship: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this look familiar? – recall the </a:t>
                </a:r>
                <a:r>
                  <a:rPr lang="en-US" b="1" dirty="0"/>
                  <a:t>chain rule of calculus!   </a:t>
                </a:r>
              </a:p>
              <a:p>
                <a:r>
                  <a:rPr lang="en-US" dirty="0"/>
                  <a:t>In matrix-vector notation we can write this relation: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</a:t>
                </a:r>
                <a:r>
                  <a:rPr lang="en-US" b="1" dirty="0"/>
                  <a:t>gradient of image intensity, </a:t>
                </a:r>
                <a:r>
                  <a:rPr lang="en-US" dirty="0"/>
                  <a:t>and </a:t>
                </a:r>
                <a:r>
                  <a:rPr lang="en-US" b="1" dirty="0"/>
                  <a:t>velocity</a:t>
                </a:r>
                <a:r>
                  <a:rPr lang="en-US" dirty="0"/>
                  <a:t> vectors: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62426"/>
                <a:ext cx="10515600" cy="5795573"/>
              </a:xfrm>
              <a:blipFill>
                <a:blip r:embed="rId3"/>
                <a:stretch>
                  <a:fillRect l="-1159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0DF487-AD76-451C-98EF-241F1A757D3E}"/>
              </a:ext>
            </a:extLst>
          </p:cNvPr>
          <p:cNvSpPr/>
          <p:nvPr/>
        </p:nvSpPr>
        <p:spPr>
          <a:xfrm rot="10800000">
            <a:off x="4921419" y="3741905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FB5D6A6-BD5E-41E4-8884-1EA5CA8363BC}"/>
              </a:ext>
            </a:extLst>
          </p:cNvPr>
          <p:cNvSpPr/>
          <p:nvPr/>
        </p:nvSpPr>
        <p:spPr>
          <a:xfrm rot="10800000">
            <a:off x="3637112" y="5579782"/>
            <a:ext cx="344467" cy="317281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Recall we can find a spatial gradient with a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are </a:t>
                </a:r>
                <a:r>
                  <a:rPr lang="en-US" b="1" dirty="0"/>
                  <a:t>2 unknowns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but only </a:t>
                </a:r>
                <a:r>
                  <a:rPr lang="en-US" b="1" dirty="0"/>
                  <a:t>1 equation</a:t>
                </a:r>
                <a:r>
                  <a:rPr lang="en-US" dirty="0"/>
                  <a:t>! </a:t>
                </a:r>
              </a:p>
              <a:p>
                <a:r>
                  <a:rPr lang="en-US" dirty="0"/>
                  <a:t>Can solve by using more cases 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:r>
                  <a:rPr lang="en-US" i="1" dirty="0"/>
                  <a:t>y</a:t>
                </a:r>
                <a:r>
                  <a:rPr lang="en-US" dirty="0"/>
                  <a:t> locations from say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patch </a:t>
                </a:r>
              </a:p>
              <a:p>
                <a:pPr lvl="1"/>
                <a:r>
                  <a:rPr lang="en-US" dirty="0"/>
                  <a:t>Now 25 equations</a:t>
                </a:r>
              </a:p>
              <a:p>
                <a:pPr lvl="1"/>
                <a:r>
                  <a:rPr lang="en-US" dirty="0"/>
                  <a:t>Find  by </a:t>
                </a:r>
                <a:r>
                  <a:rPr lang="en-US" b="1" dirty="0"/>
                  <a:t>least squares solution</a:t>
                </a:r>
              </a:p>
              <a:p>
                <a:r>
                  <a:rPr lang="en-US" dirty="0"/>
                  <a:t>This approach enforces a </a:t>
                </a:r>
                <a:r>
                  <a:rPr lang="en-US" b="1" dirty="0"/>
                  <a:t>constant motion constraint </a:t>
                </a:r>
                <a:r>
                  <a:rPr lang="en-US" dirty="0"/>
                  <a:t>on the solution</a:t>
                </a:r>
              </a:p>
              <a:p>
                <a:pPr lvl="1"/>
                <a:r>
                  <a:rPr lang="en-US" dirty="0"/>
                  <a:t>We assume all 25 pixels move with the same flow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Optical flow algorithms track image-to-image motion   </a:t>
            </a:r>
          </a:p>
          <a:p>
            <a:r>
              <a:rPr lang="en-US" dirty="0"/>
              <a:t>Optical flow fields provide </a:t>
            </a:r>
            <a:r>
              <a:rPr lang="en-US" b="1" dirty="0"/>
              <a:t>pixel-by-pixel (dense) motion </a:t>
            </a:r>
            <a:r>
              <a:rPr lang="en-US" dirty="0"/>
              <a:t>from video  </a:t>
            </a:r>
          </a:p>
          <a:p>
            <a:r>
              <a:rPr lang="en-US" dirty="0"/>
              <a:t>Optical flow algorithms have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Action recognition  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Compressing and deblurring video </a:t>
            </a:r>
          </a:p>
          <a:p>
            <a:pPr lvl="1"/>
            <a:r>
              <a:rPr lang="en-US" dirty="0"/>
              <a:t>Science – e.g. measuring flow fields</a:t>
            </a:r>
          </a:p>
          <a:p>
            <a:pPr lvl="1"/>
            <a:r>
              <a:rPr lang="en-US" dirty="0"/>
              <a:t>Military sensors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Like many areas of CV, optical flow is being revolutionized by deep NN algorithms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more compact 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the spatial and temporal derivatives of the image intensity we can write a linear system of 25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find </a:t>
                </a:r>
                <a:r>
                  <a:rPr lang="en-US" b="1" dirty="0"/>
                  <a:t>least squares estimates </a:t>
                </a:r>
                <a:r>
                  <a:rPr lang="en-US" dirty="0"/>
                  <a:t>for the optical flow,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at center of patch,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Gradients and the Lucas-</a:t>
            </a:r>
            <a:r>
              <a:rPr lang="en-US" sz="4000" dirty="0" err="1"/>
              <a:t>Kanade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83932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 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need to solve the linearized equations for the optical flow,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solve the least squares problem for pixels in a patch,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using the normal form: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flow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48138"/>
                <a:ext cx="10515600" cy="5771761"/>
              </a:xfrm>
              <a:blipFill>
                <a:blip r:embed="rId3"/>
                <a:stretch>
                  <a:fillRect l="-1159" t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Pitfalls of gradient-based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Properties of gradient estimator limit performance of the Lucas-</a:t>
                </a:r>
                <a:r>
                  <a:rPr lang="en-US" dirty="0" err="1"/>
                  <a:t>Kanade</a:t>
                </a:r>
                <a:r>
                  <a:rPr lang="en-US" dirty="0"/>
                  <a:t> algorithm </a:t>
                </a:r>
              </a:p>
              <a:p>
                <a:r>
                  <a:rPr lang="en-US" dirty="0"/>
                  <a:t>Can only track patches if both eigenvalues of covariance are large </a:t>
                </a:r>
              </a:p>
              <a:p>
                <a:pPr lvl="1"/>
                <a:r>
                  <a:rPr lang="en-US" dirty="0"/>
                  <a:t>Otherwise, the problem is </a:t>
                </a:r>
                <a:r>
                  <a:rPr lang="en-US" b="1" dirty="0"/>
                  <a:t>ill-posed</a:t>
                </a:r>
                <a:endParaRPr lang="en-US" dirty="0"/>
              </a:p>
              <a:p>
                <a:pPr lvl="1"/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may not exist! </a:t>
                </a:r>
              </a:p>
              <a:p>
                <a:r>
                  <a:rPr lang="en-US" dirty="0"/>
                  <a:t>Only one scale from gradient estimation with fixed operator </a:t>
                </a:r>
              </a:p>
              <a:p>
                <a:pPr lvl="1"/>
                <a:r>
                  <a:rPr lang="en-US" dirty="0"/>
                  <a:t>Moving objects can occur at multiple scales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Define the weighted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85850"/>
                <a:ext cx="10828958" cy="5631957"/>
              </a:xfrm>
              <a:blipFill>
                <a:blip r:embed="rId2"/>
                <a:stretch>
                  <a:fillRect l="-1125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we can understand the properties of the spatial gradient from decompositions of the </a:t>
                </a:r>
                <a:r>
                  <a:rPr lang="en-US" b="1" dirty="0"/>
                  <a:t>Hessian Matrix  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510362" y="3839670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7492" y="6481343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1" y="1447799"/>
            <a:ext cx="5945337" cy="528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Gradients are better determined at interest points like corners    </a:t>
            </a:r>
          </a:p>
          <a:p>
            <a:r>
              <a:rPr lang="en-US" dirty="0"/>
              <a:t>Areas of similar intensity have small eigenvalues, poorly determined optical flow  </a:t>
            </a:r>
          </a:p>
          <a:p>
            <a:r>
              <a:rPr lang="en-US" dirty="0"/>
              <a:t>Edges have simple gradients perpendicular to the edges, ambiguous optical flow estimation</a:t>
            </a:r>
          </a:p>
          <a:p>
            <a:r>
              <a:rPr lang="en-US" dirty="0"/>
              <a:t>Other interest points have rapidly changing gradients in several directions, well-defined optical flow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gradients can fail for optical flow</a:t>
                </a:r>
              </a:p>
              <a:p>
                <a:r>
                  <a:rPr lang="en-US" dirty="0"/>
                  <a:t>Consider the example of a diagonal edge</a:t>
                </a:r>
              </a:p>
              <a:p>
                <a:r>
                  <a:rPr lang="en-US" dirty="0"/>
                  <a:t>Diagonal edge has strong perpendicular gradient </a:t>
                </a:r>
              </a:p>
              <a:p>
                <a:r>
                  <a:rPr lang="en-US" dirty="0"/>
                  <a:t>But, gradient is same anywhere along the edge</a:t>
                </a:r>
              </a:p>
              <a:p>
                <a:r>
                  <a:rPr lang="en-US" dirty="0"/>
                  <a:t>Inverse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does not exist!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232569" cy="5593468"/>
              </a:xfrm>
              <a:blipFill>
                <a:blip r:embed="rId2"/>
                <a:stretch>
                  <a:fillRect l="-1955" t="-1743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4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Properties of spatial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595438"/>
                <a:ext cx="5726002" cy="5122369"/>
              </a:xfrm>
              <a:blipFill>
                <a:blip r:embed="rId2"/>
                <a:stretch>
                  <a:fillRect l="-2128" t="-2024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14341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track pixel-level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gradient change with feature scale </a:t>
            </a:r>
          </a:p>
          <a:p>
            <a:r>
              <a:rPr lang="en-US" dirty="0"/>
              <a:t>Gradient is not scale independent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6" y="3561730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450661" y="4547600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is </a:t>
            </a:r>
            <a:r>
              <a:rPr lang="en-US" sz="2800" b="1" dirty="0"/>
              <a:t>not translation invariant, no inverse!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Hessian has two large eigenvalues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Allow flow to be computed at several scales </a:t>
            </a:r>
          </a:p>
          <a:p>
            <a:r>
              <a:rPr lang="en-US" dirty="0"/>
              <a:t>Small motion is scale dependent, so get wider range of velocities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44" y="2598271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Iterative Lucas-</a:t>
            </a:r>
            <a:r>
              <a:rPr lang="en-US" sz="4000" dirty="0" err="1"/>
              <a:t>Kanade</a:t>
            </a:r>
            <a:r>
              <a:rPr lang="en-US" sz="4000" dirty="0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108386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(ilk) </a:t>
            </a:r>
            <a:r>
              <a:rPr lang="en-US" dirty="0"/>
              <a:t>algorithm </a:t>
            </a:r>
          </a:p>
          <a:p>
            <a:r>
              <a:rPr lang="en-US"/>
              <a:t>ilk </a:t>
            </a:r>
            <a:r>
              <a:rPr lang="en-US" dirty="0"/>
              <a:t>applies the Lucas-</a:t>
            </a:r>
            <a:r>
              <a:rPr lang="en-US" dirty="0" err="1"/>
              <a:t>Kanade</a:t>
            </a:r>
            <a:r>
              <a:rPr lang="en-US" dirty="0"/>
              <a:t>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iLK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(image1, image2):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pyramid1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(image1)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pyramid2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LaplacianPyramid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(image2)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flow = zeros(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pyramid.shape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scale in pyramid: # Loop from coarse to fine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(flow) # Up sample flow to scale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Warp(pyramid2(scale), flow) # Dense warp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components updated for each scale 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flow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LucasKanade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(pyramid1(scale),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warped_image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flow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Filter(flow) # Post processing 	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return flow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02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Iterative Lucas-</a:t>
            </a:r>
            <a:r>
              <a:rPr lang="en-US" sz="4000" dirty="0" err="1">
                <a:latin typeface="+mn-lt"/>
              </a:rPr>
              <a:t>Kanade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89" y="1012197"/>
            <a:ext cx="1123124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apply the </a:t>
            </a:r>
            <a:r>
              <a:rPr lang="en-US" b="1" dirty="0"/>
              <a:t>iterative Lucas-</a:t>
            </a:r>
            <a:r>
              <a:rPr lang="en-US" b="1" dirty="0" err="1"/>
              <a:t>Kanade</a:t>
            </a:r>
            <a:r>
              <a:rPr lang="en-US" b="1" dirty="0"/>
              <a:t> (</a:t>
            </a:r>
            <a:r>
              <a:rPr lang="en-US" b="1" dirty="0" err="1"/>
              <a:t>iKL</a:t>
            </a:r>
            <a:r>
              <a:rPr lang="en-US" b="1" dirty="0"/>
              <a:t>) </a:t>
            </a:r>
            <a:r>
              <a:rPr lang="en-US" dirty="0"/>
              <a:t>algorithm </a:t>
            </a:r>
          </a:p>
          <a:p>
            <a:r>
              <a:rPr lang="en-US" dirty="0" err="1"/>
              <a:t>iLK</a:t>
            </a:r>
            <a:r>
              <a:rPr lang="en-US" dirty="0"/>
              <a:t> applies the Lucas-Kanade algorithm large to small scale iteratively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55C62-710F-4E2C-A201-66BA1C0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976739"/>
            <a:ext cx="7688614" cy="430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FA3D-D593-455B-8E4C-9EF043E47937}"/>
              </a:ext>
            </a:extLst>
          </p:cNvPr>
          <p:cNvSpPr txBox="1"/>
          <p:nvPr/>
        </p:nvSpPr>
        <p:spPr>
          <a:xfrm>
            <a:off x="4138613" y="6400679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Credit: Sun, et. 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2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Horn-</a:t>
            </a:r>
            <a:r>
              <a:rPr lang="en-US" sz="4000" dirty="0" err="1"/>
              <a:t>Shunck</a:t>
            </a:r>
            <a:r>
              <a:rPr lang="en-US" sz="4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044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uses a different set of assumptions from Lucas-</a:t>
            </a:r>
            <a:r>
              <a:rPr lang="en-US" dirty="0" err="1"/>
              <a:t>Kanade</a:t>
            </a:r>
            <a:r>
              <a:rPr lang="en-US" dirty="0"/>
              <a:t> algorithm   </a:t>
            </a:r>
          </a:p>
          <a:p>
            <a:r>
              <a:rPr lang="en-US" dirty="0"/>
              <a:t>Both algorithms assume </a:t>
            </a:r>
            <a:r>
              <a:rPr lang="en-US" b="1" dirty="0"/>
              <a:t>small motion</a:t>
            </a:r>
            <a:endParaRPr lang="en-US" dirty="0"/>
          </a:p>
          <a:p>
            <a:r>
              <a:rPr lang="en-US" dirty="0"/>
              <a:t>Both methods enforce </a:t>
            </a:r>
            <a:r>
              <a:rPr lang="en-US" b="1" dirty="0"/>
              <a:t>brightness consistency  </a:t>
            </a:r>
          </a:p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enforces </a:t>
            </a:r>
            <a:r>
              <a:rPr lang="en-US" b="1" dirty="0"/>
              <a:t>constant flow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enforces </a:t>
            </a:r>
            <a:r>
              <a:rPr lang="en-US" b="1" dirty="0"/>
              <a:t>smooth flow</a:t>
            </a:r>
          </a:p>
          <a:p>
            <a:pPr lvl="1"/>
            <a:r>
              <a:rPr lang="en-US" dirty="0"/>
              <a:t>The smooth flow constraint is a </a:t>
            </a:r>
            <a:r>
              <a:rPr lang="en-US" b="1" dirty="0"/>
              <a:t>regularization method</a:t>
            </a:r>
          </a:p>
          <a:p>
            <a:pPr lvl="1"/>
            <a:r>
              <a:rPr lang="en-US" dirty="0"/>
              <a:t>Can find solution even when covariance eigenvalues are small or zero</a:t>
            </a:r>
          </a:p>
        </p:txBody>
      </p:sp>
    </p:spTree>
    <p:extLst>
      <p:ext uri="{BB962C8B-B14F-4D97-AF65-F5344CB8AC3E}">
        <p14:creationId xmlns:p14="http://schemas.microsoft.com/office/powerpoint/2010/main" val="2789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Formulate Horn-</a:t>
                </a:r>
                <a:r>
                  <a:rPr lang="en-US" dirty="0" err="1"/>
                  <a:t>Schunck</a:t>
                </a:r>
                <a:r>
                  <a:rPr lang="en-US" dirty="0"/>
                  <a:t> in terms minimizing an </a:t>
                </a:r>
                <a:r>
                  <a:rPr lang="en-US" b="1" dirty="0"/>
                  <a:t>energy function </a:t>
                </a:r>
                <a:r>
                  <a:rPr lang="en-US" dirty="0"/>
                  <a:t>with two components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brightness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smoothness energy</a:t>
                </a:r>
              </a:p>
              <a:p>
                <a:r>
                  <a:rPr lang="en-US" dirty="0"/>
                  <a:t>We have a relationship for brightness consistency following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The brightness consistency energy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2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2122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Formulation of </a:t>
            </a:r>
            <a:r>
              <a:rPr lang="en-US" b="1" dirty="0"/>
              <a:t>Horn-</a:t>
            </a:r>
            <a:r>
              <a:rPr lang="en-US" b="1" dirty="0" err="1"/>
              <a:t>Schunck</a:t>
            </a:r>
            <a:r>
              <a:rPr lang="en-US" b="1" dirty="0"/>
              <a:t> algorithm </a:t>
            </a:r>
            <a:r>
              <a:rPr lang="en-US" dirty="0"/>
              <a:t>similar to Lucas-</a:t>
            </a:r>
            <a:r>
              <a:rPr lang="en-US" dirty="0" err="1"/>
              <a:t>Kanade</a:t>
            </a:r>
            <a:endParaRPr lang="en-US" dirty="0"/>
          </a:p>
          <a:p>
            <a:r>
              <a:rPr lang="en-US" dirty="0"/>
              <a:t>How do we express the smoothness energy?    </a:t>
            </a:r>
          </a:p>
          <a:p>
            <a:r>
              <a:rPr lang="en-US" dirty="0"/>
              <a:t>Start with neighbor relations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</a:t>
            </a:r>
          </a:p>
          <a:p>
            <a:r>
              <a:rPr lang="en-US" dirty="0"/>
              <a:t>Compute the flow differences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A305-C4C5-4ECD-BB19-41690D291883}"/>
              </a:ext>
            </a:extLst>
          </p:cNvPr>
          <p:cNvCxnSpPr/>
          <p:nvPr/>
        </p:nvCxnSpPr>
        <p:spPr>
          <a:xfrm>
            <a:off x="1648520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2ED22-E0F4-44F5-847B-CACAB49E0ECD}"/>
              </a:ext>
            </a:extLst>
          </p:cNvPr>
          <p:cNvCxnSpPr>
            <a:cxnSpLocks/>
          </p:cNvCxnSpPr>
          <p:nvPr/>
        </p:nvCxnSpPr>
        <p:spPr>
          <a:xfrm>
            <a:off x="723480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E90DD-929D-4D54-AA21-DFABDC3D799A}"/>
              </a:ext>
            </a:extLst>
          </p:cNvPr>
          <p:cNvSpPr txBox="1"/>
          <p:nvPr/>
        </p:nvSpPr>
        <p:spPr>
          <a:xfrm>
            <a:off x="2265903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E6DA-982C-4296-A606-F8BBEA196A78}"/>
              </a:ext>
            </a:extLst>
          </p:cNvPr>
          <p:cNvSpPr txBox="1"/>
          <p:nvPr/>
        </p:nvSpPr>
        <p:spPr>
          <a:xfrm>
            <a:off x="1393371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063C4-AB07-4B17-A36E-B748E71BBD6B}"/>
              </a:ext>
            </a:extLst>
          </p:cNvPr>
          <p:cNvSpPr txBox="1"/>
          <p:nvPr/>
        </p:nvSpPr>
        <p:spPr>
          <a:xfrm>
            <a:off x="510249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BD735-65B7-4FAC-8F2C-C8160C2C6E0E}"/>
              </a:ext>
            </a:extLst>
          </p:cNvPr>
          <p:cNvSpPr txBox="1"/>
          <p:nvPr/>
        </p:nvSpPr>
        <p:spPr>
          <a:xfrm>
            <a:off x="1632856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F2FB8-FB11-4589-9F10-C34641DED5DB}"/>
              </a:ext>
            </a:extLst>
          </p:cNvPr>
          <p:cNvSpPr txBox="1"/>
          <p:nvPr/>
        </p:nvSpPr>
        <p:spPr>
          <a:xfrm>
            <a:off x="1632856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34AFA-8331-459D-BC1F-316AC97557DA}"/>
              </a:ext>
            </a:extLst>
          </p:cNvPr>
          <p:cNvCxnSpPr/>
          <p:nvPr/>
        </p:nvCxnSpPr>
        <p:spPr>
          <a:xfrm>
            <a:off x="4564217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A0D334-6B60-4C99-8D0B-A1FBF8D29D92}"/>
              </a:ext>
            </a:extLst>
          </p:cNvPr>
          <p:cNvCxnSpPr>
            <a:cxnSpLocks/>
          </p:cNvCxnSpPr>
          <p:nvPr/>
        </p:nvCxnSpPr>
        <p:spPr>
          <a:xfrm>
            <a:off x="3639177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6440E1-6E1B-48A9-B36C-06573E36BFA5}"/>
              </a:ext>
            </a:extLst>
          </p:cNvPr>
          <p:cNvSpPr txBox="1"/>
          <p:nvPr/>
        </p:nvSpPr>
        <p:spPr>
          <a:xfrm>
            <a:off x="5181600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F885F-2EF0-4F4A-94F5-C0DC7E0B8D78}"/>
              </a:ext>
            </a:extLst>
          </p:cNvPr>
          <p:cNvSpPr txBox="1"/>
          <p:nvPr/>
        </p:nvSpPr>
        <p:spPr>
          <a:xfrm>
            <a:off x="4309068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CC8C-1DE0-4F0F-B42A-5C1A3FA9673C}"/>
              </a:ext>
            </a:extLst>
          </p:cNvPr>
          <p:cNvSpPr txBox="1"/>
          <p:nvPr/>
        </p:nvSpPr>
        <p:spPr>
          <a:xfrm>
            <a:off x="3425946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3A627-AABB-4A1F-BFC6-28A41ED48196}"/>
              </a:ext>
            </a:extLst>
          </p:cNvPr>
          <p:cNvSpPr txBox="1"/>
          <p:nvPr/>
        </p:nvSpPr>
        <p:spPr>
          <a:xfrm>
            <a:off x="4548553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FE79A-1FD4-4427-AA47-190C9AE29F11}"/>
              </a:ext>
            </a:extLst>
          </p:cNvPr>
          <p:cNvSpPr txBox="1"/>
          <p:nvPr/>
        </p:nvSpPr>
        <p:spPr>
          <a:xfrm>
            <a:off x="4612465" y="353950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551F8C-0E47-4D43-AD88-0B0BB3790F63}"/>
              </a:ext>
            </a:extLst>
          </p:cNvPr>
          <p:cNvCxnSpPr/>
          <p:nvPr/>
        </p:nvCxnSpPr>
        <p:spPr>
          <a:xfrm>
            <a:off x="7479914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95E30-F37C-471B-9EFA-99B1920FEBC3}"/>
              </a:ext>
            </a:extLst>
          </p:cNvPr>
          <p:cNvCxnSpPr>
            <a:cxnSpLocks/>
          </p:cNvCxnSpPr>
          <p:nvPr/>
        </p:nvCxnSpPr>
        <p:spPr>
          <a:xfrm>
            <a:off x="6554874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4BABA-802C-409E-8063-F2A73DE3CE3C}"/>
              </a:ext>
            </a:extLst>
          </p:cNvPr>
          <p:cNvSpPr txBox="1"/>
          <p:nvPr/>
        </p:nvSpPr>
        <p:spPr>
          <a:xfrm>
            <a:off x="8097297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40386-3B6E-45F2-8F08-A73CB39F6F88}"/>
              </a:ext>
            </a:extLst>
          </p:cNvPr>
          <p:cNvSpPr txBox="1"/>
          <p:nvPr/>
        </p:nvSpPr>
        <p:spPr>
          <a:xfrm>
            <a:off x="7224765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28156-332A-4EA2-9A86-E507C3EECA65}"/>
              </a:ext>
            </a:extLst>
          </p:cNvPr>
          <p:cNvSpPr txBox="1"/>
          <p:nvPr/>
        </p:nvSpPr>
        <p:spPr>
          <a:xfrm>
            <a:off x="6341643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03B63-A325-4760-8540-6F0688558317}"/>
              </a:ext>
            </a:extLst>
          </p:cNvPr>
          <p:cNvSpPr txBox="1"/>
          <p:nvPr/>
        </p:nvSpPr>
        <p:spPr>
          <a:xfrm>
            <a:off x="7464250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84F6-9CE5-4A9A-B7FD-7460F6DC816E}"/>
              </a:ext>
            </a:extLst>
          </p:cNvPr>
          <p:cNvSpPr txBox="1"/>
          <p:nvPr/>
        </p:nvSpPr>
        <p:spPr>
          <a:xfrm>
            <a:off x="7464250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A99F9-7FBB-4EEB-BA04-93F4D01AF466}"/>
              </a:ext>
            </a:extLst>
          </p:cNvPr>
          <p:cNvCxnSpPr/>
          <p:nvPr/>
        </p:nvCxnSpPr>
        <p:spPr>
          <a:xfrm>
            <a:off x="10395611" y="3732767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E31838-2E46-4F39-B1BE-B428ADBFC487}"/>
              </a:ext>
            </a:extLst>
          </p:cNvPr>
          <p:cNvCxnSpPr>
            <a:cxnSpLocks/>
          </p:cNvCxnSpPr>
          <p:nvPr/>
        </p:nvCxnSpPr>
        <p:spPr>
          <a:xfrm>
            <a:off x="9470571" y="4624755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E29C70-B605-4246-8F67-16145077C5E4}"/>
              </a:ext>
            </a:extLst>
          </p:cNvPr>
          <p:cNvSpPr txBox="1"/>
          <p:nvPr/>
        </p:nvSpPr>
        <p:spPr>
          <a:xfrm>
            <a:off x="11012994" y="418326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1799B-B416-4EDD-88BE-9E316014CD3F}"/>
              </a:ext>
            </a:extLst>
          </p:cNvPr>
          <p:cNvSpPr txBox="1"/>
          <p:nvPr/>
        </p:nvSpPr>
        <p:spPr>
          <a:xfrm>
            <a:off x="10140462" y="4615896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7875C1-7654-4356-BD7D-FBF76AA032DA}"/>
              </a:ext>
            </a:extLst>
          </p:cNvPr>
          <p:cNvSpPr txBox="1"/>
          <p:nvPr/>
        </p:nvSpPr>
        <p:spPr>
          <a:xfrm>
            <a:off x="9257340" y="413406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CDE5C4-B50A-490B-AF90-321D8F8F4382}"/>
              </a:ext>
            </a:extLst>
          </p:cNvPr>
          <p:cNvSpPr txBox="1"/>
          <p:nvPr/>
        </p:nvSpPr>
        <p:spPr>
          <a:xfrm>
            <a:off x="10379947" y="517525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E204-8B03-48C6-A014-5D2B9BC5C694}"/>
              </a:ext>
            </a:extLst>
          </p:cNvPr>
          <p:cNvSpPr txBox="1"/>
          <p:nvPr/>
        </p:nvSpPr>
        <p:spPr>
          <a:xfrm>
            <a:off x="10379947" y="3546641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6CC96-B231-40E0-9C30-84C3CD50DCB4}"/>
              </a:ext>
            </a:extLst>
          </p:cNvPr>
          <p:cNvCxnSpPr>
            <a:cxnSpLocks/>
          </p:cNvCxnSpPr>
          <p:nvPr/>
        </p:nvCxnSpPr>
        <p:spPr>
          <a:xfrm>
            <a:off x="1632856" y="462475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D041F-22D5-49AC-A340-487E07D7CC96}"/>
              </a:ext>
            </a:extLst>
          </p:cNvPr>
          <p:cNvCxnSpPr>
            <a:cxnSpLocks/>
          </p:cNvCxnSpPr>
          <p:nvPr/>
        </p:nvCxnSpPr>
        <p:spPr>
          <a:xfrm flipH="1">
            <a:off x="4565340" y="3777473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/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B9411-6C0F-4371-8FCE-CCE49AAC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5" y="5663650"/>
                <a:ext cx="187401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/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392669-72A2-4092-89E2-88B185D3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38" y="5639656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/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F1B1FB-2642-458F-AE2F-752D556A0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35" y="5639655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/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E04A6-84DA-42E7-AE99-B92B0B6E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65" y="5638400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2A7415-499A-49E2-9F90-A31002B34547}"/>
              </a:ext>
            </a:extLst>
          </p:cNvPr>
          <p:cNvCxnSpPr>
            <a:cxnSpLocks/>
          </p:cNvCxnSpPr>
          <p:nvPr/>
        </p:nvCxnSpPr>
        <p:spPr>
          <a:xfrm>
            <a:off x="7464249" y="4620324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F9ACD4-DC7B-4352-9E6C-67FDA6302FFD}"/>
              </a:ext>
            </a:extLst>
          </p:cNvPr>
          <p:cNvCxnSpPr>
            <a:cxnSpLocks/>
          </p:cNvCxnSpPr>
          <p:nvPr/>
        </p:nvCxnSpPr>
        <p:spPr>
          <a:xfrm flipH="1">
            <a:off x="10390188" y="3776248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/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E654D-7BDD-4F49-84A7-AD8E44519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40" y="4132106"/>
                <a:ext cx="357450" cy="461665"/>
              </a:xfrm>
              <a:prstGeom prst="rect">
                <a:avLst/>
              </a:prstGeom>
              <a:blipFill>
                <a:blip r:embed="rId7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/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8AB3F-4B7C-41DD-8795-ABECD60F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44" y="4128758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/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D2DFD-98A8-49BC-976D-E993093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8" y="4125410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/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2F08CF-9E90-478A-BD8B-EF65984FF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752" y="4122062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3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</a:t>
                </a: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 </a:t>
                </a:r>
                <a:r>
                  <a:rPr lang="en-US" dirty="0"/>
                  <a:t>similar to Lucas-</a:t>
                </a:r>
                <a:r>
                  <a:rPr lang="en-US" dirty="0" err="1"/>
                  <a:t>Kanade</a:t>
                </a:r>
                <a:endParaRPr lang="en-US" dirty="0"/>
              </a:p>
              <a:p>
                <a:r>
                  <a:rPr lang="en-US" dirty="0"/>
                  <a:t>How do we express the smoothness energy?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7FC754-4213-4446-9958-D23ABFBF49BD}"/>
              </a:ext>
            </a:extLst>
          </p:cNvPr>
          <p:cNvCxnSpPr/>
          <p:nvPr/>
        </p:nvCxnSpPr>
        <p:spPr>
          <a:xfrm>
            <a:off x="1598278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77E29F-CFBF-4ED4-8772-2F1CAB0ABB7B}"/>
              </a:ext>
            </a:extLst>
          </p:cNvPr>
          <p:cNvCxnSpPr>
            <a:cxnSpLocks/>
          </p:cNvCxnSpPr>
          <p:nvPr/>
        </p:nvCxnSpPr>
        <p:spPr>
          <a:xfrm>
            <a:off x="673238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0DCC-7C7A-49A6-922B-6650A8FF9D69}"/>
              </a:ext>
            </a:extLst>
          </p:cNvPr>
          <p:cNvSpPr txBox="1"/>
          <p:nvPr/>
        </p:nvSpPr>
        <p:spPr>
          <a:xfrm>
            <a:off x="2215661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7E810-2B94-47AA-AEE7-C87D458130AA}"/>
              </a:ext>
            </a:extLst>
          </p:cNvPr>
          <p:cNvSpPr txBox="1"/>
          <p:nvPr/>
        </p:nvSpPr>
        <p:spPr>
          <a:xfrm>
            <a:off x="1343129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7FA04B-A3D5-4E6A-9553-5709CC5862C5}"/>
              </a:ext>
            </a:extLst>
          </p:cNvPr>
          <p:cNvSpPr txBox="1"/>
          <p:nvPr/>
        </p:nvSpPr>
        <p:spPr>
          <a:xfrm>
            <a:off x="460007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E8B99-0401-4DDA-ADCD-5ABA714BBCA1}"/>
              </a:ext>
            </a:extLst>
          </p:cNvPr>
          <p:cNvSpPr txBox="1"/>
          <p:nvPr/>
        </p:nvSpPr>
        <p:spPr>
          <a:xfrm>
            <a:off x="1582614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FCF36-7FD3-4C7A-828C-19D648668F38}"/>
              </a:ext>
            </a:extLst>
          </p:cNvPr>
          <p:cNvSpPr txBox="1"/>
          <p:nvPr/>
        </p:nvSpPr>
        <p:spPr>
          <a:xfrm>
            <a:off x="1582614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1D891-AD73-4D1D-8625-664025FD1CD4}"/>
              </a:ext>
            </a:extLst>
          </p:cNvPr>
          <p:cNvCxnSpPr/>
          <p:nvPr/>
        </p:nvCxnSpPr>
        <p:spPr>
          <a:xfrm>
            <a:off x="4513975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0D93-A0D3-4995-888F-0C1F4B088C71}"/>
              </a:ext>
            </a:extLst>
          </p:cNvPr>
          <p:cNvCxnSpPr>
            <a:cxnSpLocks/>
          </p:cNvCxnSpPr>
          <p:nvPr/>
        </p:nvCxnSpPr>
        <p:spPr>
          <a:xfrm>
            <a:off x="3588935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A0AB16F-7F9A-4F73-B689-25BEF935C029}"/>
              </a:ext>
            </a:extLst>
          </p:cNvPr>
          <p:cNvSpPr txBox="1"/>
          <p:nvPr/>
        </p:nvSpPr>
        <p:spPr>
          <a:xfrm>
            <a:off x="5131358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448A90-C88D-4AA5-8B5C-8F3C4B32AFF4}"/>
              </a:ext>
            </a:extLst>
          </p:cNvPr>
          <p:cNvSpPr txBox="1"/>
          <p:nvPr/>
        </p:nvSpPr>
        <p:spPr>
          <a:xfrm>
            <a:off x="4258826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F884C5-E104-4E23-93AB-3DF65C7CC162}"/>
              </a:ext>
            </a:extLst>
          </p:cNvPr>
          <p:cNvSpPr txBox="1"/>
          <p:nvPr/>
        </p:nvSpPr>
        <p:spPr>
          <a:xfrm>
            <a:off x="3375704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DF4FF0-B043-436C-81FE-B15FE0D5C945}"/>
              </a:ext>
            </a:extLst>
          </p:cNvPr>
          <p:cNvSpPr txBox="1"/>
          <p:nvPr/>
        </p:nvSpPr>
        <p:spPr>
          <a:xfrm>
            <a:off x="4498311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3A82A-642E-4C34-8A1A-2DC3405CFA13}"/>
              </a:ext>
            </a:extLst>
          </p:cNvPr>
          <p:cNvSpPr txBox="1"/>
          <p:nvPr/>
        </p:nvSpPr>
        <p:spPr>
          <a:xfrm>
            <a:off x="4562223" y="227744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347BC-67FF-42B0-85E6-DFBC5A7840DF}"/>
              </a:ext>
            </a:extLst>
          </p:cNvPr>
          <p:cNvCxnSpPr/>
          <p:nvPr/>
        </p:nvCxnSpPr>
        <p:spPr>
          <a:xfrm>
            <a:off x="7429672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C5F29D-DF92-452F-8A8C-64D301F23FC1}"/>
              </a:ext>
            </a:extLst>
          </p:cNvPr>
          <p:cNvCxnSpPr>
            <a:cxnSpLocks/>
          </p:cNvCxnSpPr>
          <p:nvPr/>
        </p:nvCxnSpPr>
        <p:spPr>
          <a:xfrm>
            <a:off x="6504632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FEADAD-7451-4489-A8AE-79D2F0D4A3F2}"/>
              </a:ext>
            </a:extLst>
          </p:cNvPr>
          <p:cNvSpPr txBox="1"/>
          <p:nvPr/>
        </p:nvSpPr>
        <p:spPr>
          <a:xfrm>
            <a:off x="8047055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9F07BE-49B0-4199-A467-E21CEC90466E}"/>
              </a:ext>
            </a:extLst>
          </p:cNvPr>
          <p:cNvSpPr txBox="1"/>
          <p:nvPr/>
        </p:nvSpPr>
        <p:spPr>
          <a:xfrm>
            <a:off x="7174523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A25F8E-587C-4ECF-9A86-CA9616D6C22C}"/>
              </a:ext>
            </a:extLst>
          </p:cNvPr>
          <p:cNvSpPr txBox="1"/>
          <p:nvPr/>
        </p:nvSpPr>
        <p:spPr>
          <a:xfrm>
            <a:off x="6291401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2D4A1A-D1B5-481E-ACE3-F936D22DA8F0}"/>
              </a:ext>
            </a:extLst>
          </p:cNvPr>
          <p:cNvSpPr txBox="1"/>
          <p:nvPr/>
        </p:nvSpPr>
        <p:spPr>
          <a:xfrm>
            <a:off x="7414008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BDF7BE-D0F5-4B13-B77D-CCA0D6E76E07}"/>
              </a:ext>
            </a:extLst>
          </p:cNvPr>
          <p:cNvSpPr txBox="1"/>
          <p:nvPr/>
        </p:nvSpPr>
        <p:spPr>
          <a:xfrm>
            <a:off x="7414008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584E015-DCCD-4FFA-8909-6C74CCBFB229}"/>
              </a:ext>
            </a:extLst>
          </p:cNvPr>
          <p:cNvCxnSpPr/>
          <p:nvPr/>
        </p:nvCxnSpPr>
        <p:spPr>
          <a:xfrm>
            <a:off x="10345369" y="2470705"/>
            <a:ext cx="0" cy="182431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07A2A9-4833-47E8-9948-BAFB378EEA34}"/>
              </a:ext>
            </a:extLst>
          </p:cNvPr>
          <p:cNvCxnSpPr>
            <a:cxnSpLocks/>
          </p:cNvCxnSpPr>
          <p:nvPr/>
        </p:nvCxnSpPr>
        <p:spPr>
          <a:xfrm>
            <a:off x="9420329" y="3362693"/>
            <a:ext cx="18740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09806D-959B-467D-91DE-D6CAC8C04826}"/>
              </a:ext>
            </a:extLst>
          </p:cNvPr>
          <p:cNvSpPr txBox="1"/>
          <p:nvPr/>
        </p:nvSpPr>
        <p:spPr>
          <a:xfrm>
            <a:off x="10962752" y="2921198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+ 1, j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943A7F-B708-44EB-8820-4495E4BD2211}"/>
              </a:ext>
            </a:extLst>
          </p:cNvPr>
          <p:cNvSpPr txBox="1"/>
          <p:nvPr/>
        </p:nvSpPr>
        <p:spPr>
          <a:xfrm>
            <a:off x="10090220" y="3353834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1009DE-0F3A-4D56-8A97-AA3973D05507}"/>
              </a:ext>
            </a:extLst>
          </p:cNvPr>
          <p:cNvSpPr txBox="1"/>
          <p:nvPr/>
        </p:nvSpPr>
        <p:spPr>
          <a:xfrm>
            <a:off x="9207098" y="2872000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 - 1, 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C4B580-798B-44A5-975C-C3E00DE3C417}"/>
              </a:ext>
            </a:extLst>
          </p:cNvPr>
          <p:cNvSpPr txBox="1"/>
          <p:nvPr/>
        </p:nvSpPr>
        <p:spPr>
          <a:xfrm>
            <a:off x="10329705" y="3913192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- 1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F9DE1B-361D-4321-AA7A-3F25FA518D0F}"/>
              </a:ext>
            </a:extLst>
          </p:cNvPr>
          <p:cNvSpPr txBox="1"/>
          <p:nvPr/>
        </p:nvSpPr>
        <p:spPr>
          <a:xfrm>
            <a:off x="10329705" y="2284579"/>
            <a:ext cx="9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r>
              <a:rPr lang="en-US" sz="2400" dirty="0"/>
              <a:t>, j +1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ACE18-FE40-4DE2-81B5-5CA3A0B39150}"/>
              </a:ext>
            </a:extLst>
          </p:cNvPr>
          <p:cNvCxnSpPr>
            <a:cxnSpLocks/>
          </p:cNvCxnSpPr>
          <p:nvPr/>
        </p:nvCxnSpPr>
        <p:spPr>
          <a:xfrm>
            <a:off x="1582614" y="336269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C29C5-CFC4-4365-B5B6-9CEB7CE16FA1}"/>
              </a:ext>
            </a:extLst>
          </p:cNvPr>
          <p:cNvCxnSpPr>
            <a:cxnSpLocks/>
          </p:cNvCxnSpPr>
          <p:nvPr/>
        </p:nvCxnSpPr>
        <p:spPr>
          <a:xfrm flipH="1">
            <a:off x="4515098" y="2515411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/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09DBD-3443-4EEE-837A-6216EF0FF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33" y="4401588"/>
                <a:ext cx="1874017" cy="491417"/>
              </a:xfrm>
              <a:prstGeom prst="rect">
                <a:avLst/>
              </a:prstGeom>
              <a:blipFill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/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A13EA7-759C-48A3-B3B2-98829AF6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96" y="4377594"/>
                <a:ext cx="1874017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/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DFCC02-4621-4700-A8C6-6617C6D7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93" y="4377593"/>
                <a:ext cx="1874017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/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ECE8B8-321E-4076-A68C-337703F45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23" y="4376338"/>
                <a:ext cx="1874017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334933-2CD6-42D8-B80F-1D164ACD639F}"/>
              </a:ext>
            </a:extLst>
          </p:cNvPr>
          <p:cNvCxnSpPr>
            <a:cxnSpLocks/>
          </p:cNvCxnSpPr>
          <p:nvPr/>
        </p:nvCxnSpPr>
        <p:spPr>
          <a:xfrm>
            <a:off x="7414007" y="3358262"/>
            <a:ext cx="964642" cy="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9664916-A7C3-4DCA-B62D-D3429DC2C133}"/>
              </a:ext>
            </a:extLst>
          </p:cNvPr>
          <p:cNvCxnSpPr>
            <a:cxnSpLocks/>
          </p:cNvCxnSpPr>
          <p:nvPr/>
        </p:nvCxnSpPr>
        <p:spPr>
          <a:xfrm flipH="1">
            <a:off x="10339946" y="2514186"/>
            <a:ext cx="10846" cy="82833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/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8664EA-34CC-4C85-B9FA-6F7C9692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98" y="2870044"/>
                <a:ext cx="357450" cy="461665"/>
              </a:xfrm>
              <a:prstGeom prst="rect">
                <a:avLst/>
              </a:prstGeom>
              <a:blipFill>
                <a:blip r:embed="rId8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/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8C7EA4-19CD-4B69-A02B-904A6A7B1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02" y="2866696"/>
                <a:ext cx="357450" cy="461665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/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2D1B80-5EF7-4350-B844-40CE27E49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6" y="2863348"/>
                <a:ext cx="357450" cy="461665"/>
              </a:xfrm>
              <a:prstGeom prst="rect">
                <a:avLst/>
              </a:prstGeom>
              <a:blipFill>
                <a:blip r:embed="rId10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/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B0353C-8FD2-41A7-95E1-369EF9CB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510" y="2860000"/>
                <a:ext cx="357450" cy="461665"/>
              </a:xfrm>
              <a:prstGeom prst="rect">
                <a:avLst/>
              </a:prstGeom>
              <a:blipFill>
                <a:blip r:embed="rId11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9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Pixel-level optical flow field estimation for 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Credit, Kris </a:t>
            </a:r>
            <a:r>
              <a:rPr lang="en-US" sz="1400" dirty="0" err="1"/>
              <a:t>Kitani</a:t>
            </a:r>
            <a:r>
              <a:rPr lang="en-US" sz="1400" dirty="0"/>
              <a:t> - CMU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B01F-65C4-4A35-9248-B07665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97" y="1557696"/>
            <a:ext cx="8822636" cy="47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Horn-</a:t>
                </a:r>
                <a:r>
                  <a:rPr lang="en-US" dirty="0" err="1"/>
                  <a:t>Schunck</a:t>
                </a:r>
                <a:r>
                  <a:rPr lang="en-US" dirty="0"/>
                  <a:t> finds the flow field that minimizes the total energy: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tradeoff hyperparameter between smoothness consistency energy and brightness consistency energy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96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Horn-</a:t>
                </a:r>
                <a:r>
                  <a:rPr lang="en-US" b="1" dirty="0" err="1"/>
                  <a:t>Schunck</a:t>
                </a:r>
                <a:r>
                  <a:rPr lang="en-US" b="1" dirty="0"/>
                  <a:t> algorithm</a:t>
                </a:r>
                <a:r>
                  <a:rPr lang="en-US" dirty="0"/>
                  <a:t> combines brightness consistency and smoothness consistency   </a:t>
                </a:r>
              </a:p>
              <a:p>
                <a:r>
                  <a:rPr lang="en-US" dirty="0"/>
                  <a:t>How can we solve for the minimum energy field?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Is a nonlinear formulation! </a:t>
                </a:r>
              </a:p>
              <a:p>
                <a:r>
                  <a:rPr lang="en-US" dirty="0"/>
                  <a:t>Use gradient descent </a:t>
                </a:r>
              </a:p>
              <a:p>
                <a:r>
                  <a:rPr lang="en-US" dirty="0"/>
                  <a:t>Surprisingly, gradient has closed form solution, so efficient calculation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Horn-</a:t>
            </a:r>
            <a:r>
              <a:rPr lang="en-US" sz="4000" dirty="0" err="1">
                <a:latin typeface="+mn-lt"/>
              </a:rPr>
              <a:t>Schunck</a:t>
            </a:r>
            <a:r>
              <a:rPr lang="en-US" sz="4000" dirty="0">
                <a:latin typeface="+mn-lt"/>
              </a:rPr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Properties of the Horn-</a:t>
                </a:r>
                <a:r>
                  <a:rPr lang="en-US" dirty="0" err="1"/>
                  <a:t>Schunck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The tradeoff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a regularization</a:t>
                </a:r>
              </a:p>
              <a:p>
                <a:r>
                  <a:rPr lang="en-US" dirty="0"/>
                  <a:t>In areas of images with high gradients (large eigenvalues), illumination consistency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   </a:t>
                </a:r>
              </a:p>
              <a:p>
                <a:r>
                  <a:rPr lang="en-US" dirty="0"/>
                  <a:t>In areas of images with low gradients (small eigenvalues), smoothness consistency,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, dominates</a:t>
                </a:r>
              </a:p>
              <a:p>
                <a:r>
                  <a:rPr lang="en-US" dirty="0"/>
                  <a:t>But, for </a:t>
                </a:r>
                <a:r>
                  <a:rPr lang="en-US" b="1" dirty="0"/>
                  <a:t>edges neither constraint binds </a:t>
                </a:r>
              </a:p>
              <a:p>
                <a:r>
                  <a:rPr lang="en-US" dirty="0"/>
                  <a:t>Further, the use of squared terms in energy functional amplifies noise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TL-L1 Algorithm</a:t>
            </a:r>
          </a:p>
        </p:txBody>
      </p:sp>
    </p:spTree>
    <p:extLst>
      <p:ext uri="{BB962C8B-B14F-4D97-AF65-F5344CB8AC3E}">
        <p14:creationId xmlns:p14="http://schemas.microsoft.com/office/powerpoint/2010/main" val="2927385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TV-L1 algorithm overcomes some deficiencies of Horn-</a:t>
            </a:r>
            <a:r>
              <a:rPr lang="en-US" dirty="0" err="1"/>
              <a:t>Schunck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Sánchez, et. al., 2013</a:t>
            </a:r>
            <a:r>
              <a:rPr lang="en-US" dirty="0"/>
              <a:t>, proposed a generalization of the Horn-</a:t>
            </a:r>
            <a:r>
              <a:rPr lang="en-US" dirty="0" err="1"/>
              <a:t>Schunck</a:t>
            </a:r>
            <a:r>
              <a:rPr lang="en-US" dirty="0"/>
              <a:t> algorithm   </a:t>
            </a:r>
          </a:p>
          <a:p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is based on L2 (least squares) norm</a:t>
            </a:r>
          </a:p>
          <a:p>
            <a:pPr lvl="1"/>
            <a:r>
              <a:rPr lang="en-US" dirty="0"/>
              <a:t>Sensitive to noise and poor performance on edges  </a:t>
            </a:r>
          </a:p>
          <a:p>
            <a:r>
              <a:rPr lang="en-US" dirty="0"/>
              <a:t>Sánchez, et. al. noted that other norms can be used, in particular the L1 norm</a:t>
            </a:r>
          </a:p>
          <a:p>
            <a:pPr lvl="1"/>
            <a:r>
              <a:rPr lang="en-US" dirty="0"/>
              <a:t>Less sensitive to noise</a:t>
            </a:r>
          </a:p>
          <a:p>
            <a:pPr lvl="1"/>
            <a:r>
              <a:rPr lang="en-US" dirty="0"/>
              <a:t>Better behavior with edges </a:t>
            </a:r>
          </a:p>
        </p:txBody>
      </p:sp>
    </p:spTree>
    <p:extLst>
      <p:ext uri="{BB962C8B-B14F-4D97-AF65-F5344CB8AC3E}">
        <p14:creationId xmlns:p14="http://schemas.microsoft.com/office/powerpoint/2010/main" val="145759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TV-L1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TV-L1 algorithm overcomes some deficiencies of Horn-</a:t>
                </a:r>
                <a:r>
                  <a:rPr lang="en-US" dirty="0" err="1"/>
                  <a:t>Schunck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TV-L1 uses an energy functional employing the L1 norm, 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This L1 minimization problem is highly nonlinear</a:t>
                </a:r>
              </a:p>
              <a:p>
                <a:r>
                  <a:rPr lang="en-US" dirty="0"/>
                  <a:t>Solve by </a:t>
                </a:r>
                <a:r>
                  <a:rPr lang="en-US" b="1" dirty="0"/>
                  <a:t>variational methods </a:t>
                </a:r>
                <a:r>
                  <a:rPr lang="en-US" dirty="0"/>
                  <a:t>– we will not investigate further   </a:t>
                </a:r>
              </a:p>
              <a:p>
                <a:r>
                  <a:rPr lang="en-US" dirty="0"/>
                  <a:t>Original Sánchez, et. al. algorithm could not achieve real-time speed</a:t>
                </a:r>
              </a:p>
              <a:p>
                <a:r>
                  <a:rPr lang="en-US" dirty="0"/>
                  <a:t>Improved algorithms achieve real-time performance  - </a:t>
                </a:r>
                <a:r>
                  <a:rPr lang="en-US" dirty="0">
                    <a:hlinkClick r:id="rId3"/>
                  </a:rPr>
                  <a:t>see references for </a:t>
                </a:r>
                <a:r>
                  <a:rPr lang="en-US" dirty="0" err="1">
                    <a:hlinkClick r:id="rId3"/>
                  </a:rPr>
                  <a:t>skimage.registration</a:t>
                </a:r>
                <a:r>
                  <a:rPr lang="en-US" b="1" dirty="0" err="1">
                    <a:hlinkClick r:id="rId3"/>
                  </a:rPr>
                  <a:t>.</a:t>
                </a:r>
                <a:r>
                  <a:rPr lang="en-US" dirty="0" err="1">
                    <a:hlinkClick r:id="rId3"/>
                  </a:rPr>
                  <a:t>optical_flow_ilk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4"/>
                <a:stretch>
                  <a:fillRect l="-1098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Optical Flow Models</a:t>
            </a:r>
          </a:p>
        </p:txBody>
      </p:sp>
    </p:spTree>
    <p:extLst>
      <p:ext uri="{BB962C8B-B14F-4D97-AF65-F5344CB8AC3E}">
        <p14:creationId xmlns:p14="http://schemas.microsoft.com/office/powerpoint/2010/main" val="2791025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9504-6549-743F-0F1B-835474F4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9928-3B1C-A652-4748-ECF299C0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3B6D9-C993-BDCE-149A-AE84B44C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evaluate optical flow models? </a:t>
            </a:r>
          </a:p>
          <a:p>
            <a:r>
              <a:rPr lang="en-US" dirty="0"/>
              <a:t>Choice of metric depends on the presence of labels</a:t>
            </a:r>
          </a:p>
          <a:p>
            <a:r>
              <a:rPr lang="en-US" dirty="0"/>
              <a:t>Metrics for labeled data</a:t>
            </a:r>
          </a:p>
          <a:p>
            <a:pPr lvl="1"/>
            <a:r>
              <a:rPr lang="en-US" b="1" dirty="0"/>
              <a:t>Average end point error (AEPE) </a:t>
            </a:r>
            <a:r>
              <a:rPr lang="en-US" dirty="0"/>
              <a:t>distance between the predicted pixel location and ground-truth location</a:t>
            </a:r>
            <a:endParaRPr lang="en-US" b="1" dirty="0"/>
          </a:p>
          <a:p>
            <a:pPr lvl="1"/>
            <a:r>
              <a:rPr lang="en-US" dirty="0"/>
              <a:t>Average angular error (AEP) difference between predicted flow angle and ground truth angle</a:t>
            </a:r>
          </a:p>
          <a:p>
            <a:r>
              <a:rPr lang="en-US" dirty="0"/>
              <a:t>For unlabeled data</a:t>
            </a:r>
          </a:p>
          <a:p>
            <a:pPr lvl="1"/>
            <a:r>
              <a:rPr lang="en-US" b="1" dirty="0"/>
              <a:t>Average interpolation error (AIE) </a:t>
            </a:r>
            <a:r>
              <a:rPr lang="en-US" dirty="0"/>
              <a:t>difference between two time-sequential images after warping</a:t>
            </a:r>
            <a:endParaRPr lang="en-US" b="1" dirty="0"/>
          </a:p>
          <a:p>
            <a:pPr lvl="1"/>
            <a:r>
              <a:rPr lang="en-US" dirty="0"/>
              <a:t>Interpolated flow accuracy (IFA) measures the coherence and smoothness of the flow field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If ground-truth available, use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the predicted flow and ground-truth flow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flow field with ground truth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estimated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9276-69A2-D8EC-9DF5-12569BF8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87FA-30D5-B36D-49C5-339362FB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17F64-7B65-B3A9-F411-81933D12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get labeled cases? </a:t>
            </a:r>
          </a:p>
          <a:p>
            <a:r>
              <a:rPr lang="en-US" dirty="0"/>
              <a:t>Very difficult to hand label real-world images</a:t>
            </a:r>
          </a:p>
          <a:p>
            <a:r>
              <a:rPr lang="en-US" dirty="0"/>
              <a:t>Often train on synthetic datasets</a:t>
            </a:r>
          </a:p>
          <a:p>
            <a:pPr lvl="1"/>
            <a:r>
              <a:rPr lang="en-US" dirty="0">
                <a:hlinkClick r:id="rId3"/>
              </a:rPr>
              <a:t>Flying Chairs</a:t>
            </a:r>
            <a:r>
              <a:rPr lang="en-US" dirty="0"/>
              <a:t>, and </a:t>
            </a:r>
            <a:r>
              <a:rPr lang="en-US" dirty="0">
                <a:hlinkClick r:id="rId4"/>
              </a:rPr>
              <a:t>Flying Chairs 2 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FlyingThings</a:t>
            </a:r>
            <a:r>
              <a:rPr lang="en-US" dirty="0">
                <a:hlinkClick r:id="rId5"/>
              </a:rPr>
              <a:t> 3D dataset</a:t>
            </a:r>
            <a:endParaRPr lang="en-US" dirty="0"/>
          </a:p>
          <a:p>
            <a:r>
              <a:rPr lang="en-US" dirty="0"/>
              <a:t>Rely on generalization (transfer learning) to real-world cases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Optical flow algorithms for mobile robot scene estimation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Credit, Kris </a:t>
            </a:r>
            <a:r>
              <a:rPr lang="en-US" sz="1800" dirty="0" err="1"/>
              <a:t>Kitani</a:t>
            </a:r>
            <a:r>
              <a:rPr lang="en-US" sz="1800" dirty="0"/>
              <a:t> - CMU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B768-6E61-4E0B-8A01-B89ED6F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509338"/>
            <a:ext cx="8137701" cy="48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7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optical flow models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Usually there is </a:t>
                </a:r>
                <a:r>
                  <a:rPr lang="en-US" b="1" dirty="0"/>
                  <a:t>no ground truth</a:t>
                </a:r>
              </a:p>
              <a:p>
                <a:r>
                  <a:rPr lang="en-US" b="1" dirty="0"/>
                  <a:t>Average interpolation error (AIE)</a:t>
                </a:r>
                <a:r>
                  <a:rPr lang="en-US" dirty="0"/>
                  <a:t> is average difference between two time-sequential images after warping      </a:t>
                </a:r>
              </a:p>
              <a:p>
                <a:r>
                  <a:rPr lang="en-US" dirty="0"/>
                  <a:t>For a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second image warped using the estimated flow field,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the interpolation error is the Euclidean distance: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𝐴𝐼𝐸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5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Deep Optical Flow Algorithms</a:t>
            </a:r>
          </a:p>
        </p:txBody>
      </p:sp>
    </p:spTree>
    <p:extLst>
      <p:ext uri="{BB962C8B-B14F-4D97-AF65-F5344CB8AC3E}">
        <p14:creationId xmlns:p14="http://schemas.microsoft.com/office/powerpoint/2010/main" val="3353241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Optical Flow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A number of deep NN algorithms for optical flow have been proposed in recent years, starting around 2016  </a:t>
            </a:r>
          </a:p>
          <a:p>
            <a:r>
              <a:rPr lang="en-US" dirty="0"/>
              <a:t>Early algorithms used pure NN architectures (mostly CNN) proved impractical: </a:t>
            </a:r>
          </a:p>
          <a:p>
            <a:pPr lvl="1"/>
            <a:r>
              <a:rPr lang="en-US" dirty="0"/>
              <a:t>Lower accuracy when compared to conventional algorithms, e.g. TV-L1 </a:t>
            </a:r>
          </a:p>
          <a:p>
            <a:pPr lvl="1"/>
            <a:r>
              <a:rPr lang="en-US" dirty="0"/>
              <a:t>Too slow for real-time use  </a:t>
            </a:r>
          </a:p>
          <a:p>
            <a:r>
              <a:rPr lang="en-US" dirty="0"/>
              <a:t>The PWC-Net algorithm, </a:t>
            </a:r>
            <a:r>
              <a:rPr lang="en-US" dirty="0">
                <a:hlinkClick r:id="rId3"/>
              </a:rPr>
              <a:t>Sun, et. al., 2018</a:t>
            </a:r>
            <a:r>
              <a:rPr lang="en-US" dirty="0"/>
              <a:t>, combines conventional and deep NN methods </a:t>
            </a:r>
          </a:p>
          <a:p>
            <a:pPr lvl="1"/>
            <a:r>
              <a:rPr lang="en-US" dirty="0"/>
              <a:t>PWC-Net is accuracy completive with conventional methods</a:t>
            </a:r>
          </a:p>
          <a:p>
            <a:pPr lvl="1"/>
            <a:r>
              <a:rPr lang="en-US" dirty="0"/>
              <a:t>Usually faster than TV-L1 at inference time!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14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NN algorithms are having an impact on practical optical flow estimation   </a:t>
            </a:r>
          </a:p>
          <a:p>
            <a:r>
              <a:rPr lang="en-US" dirty="0"/>
              <a:t>Comparison of NN optical flow algorithms, </a:t>
            </a:r>
            <a:r>
              <a:rPr lang="en-US" dirty="0">
                <a:hlinkClick r:id="rId3"/>
              </a:rPr>
              <a:t>Sun, et. al., 2018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A88F-8C95-49E5-9801-07CD3096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04" y="2453942"/>
            <a:ext cx="7408713" cy="4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6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9F8DC6-DF44-460A-9977-179DC52F03DD}"/>
              </a:ext>
            </a:extLst>
          </p:cNvPr>
          <p:cNvSpPr txBox="1">
            <a:spLocks/>
          </p:cNvSpPr>
          <p:nvPr/>
        </p:nvSpPr>
        <p:spPr>
          <a:xfrm>
            <a:off x="789301" y="1752600"/>
            <a:ext cx="5401949" cy="49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Start with image pyramids</a:t>
            </a:r>
          </a:p>
          <a:p>
            <a:r>
              <a:rPr lang="en-US" dirty="0"/>
              <a:t>Optimal </a:t>
            </a:r>
            <a:r>
              <a:rPr lang="en-US" b="1" dirty="0"/>
              <a:t>image pyramid</a:t>
            </a:r>
            <a:r>
              <a:rPr lang="en-US" dirty="0"/>
              <a:t> weights are </a:t>
            </a:r>
            <a:r>
              <a:rPr lang="en-US" b="1" dirty="0"/>
              <a:t>learned as CNNs</a:t>
            </a:r>
          </a:p>
          <a:p>
            <a:r>
              <a:rPr lang="en-US" dirty="0"/>
              <a:t>Pyramid reduces pixel dimension by 2x per-layer</a:t>
            </a:r>
          </a:p>
          <a:p>
            <a:r>
              <a:rPr lang="en-US" dirty="0"/>
              <a:t>Pyramid layers have 16, 32, 64, 96, 128, 196 channels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4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6329363" y="2109717"/>
            <a:ext cx="2038350" cy="2233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6C2399-9A41-123D-900C-B397FF8A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9800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Image from pyramid 2 is warped with conventional algorithm</a:t>
                </a:r>
              </a:p>
              <a:p>
                <a:pPr lvl="1"/>
                <a:r>
                  <a:rPr lang="en-US" dirty="0"/>
                  <a:t>For warp at </a:t>
                </a:r>
                <a:r>
                  <a:rPr lang="en-US" i="1" dirty="0"/>
                  <a:t>l</a:t>
                </a:r>
                <a:r>
                  <a:rPr lang="en-US" dirty="0"/>
                  <a:t>th layer,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values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pixel coordinates </a:t>
                </a:r>
              </a:p>
              <a:p>
                <a:r>
                  <a:rPr lang="en-US" dirty="0"/>
                  <a:t>Warping performed with up-sampled flow,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401949" cy="4965207"/>
              </a:xfrm>
              <a:prstGeom prst="rect">
                <a:avLst/>
              </a:prstGeom>
              <a:blipFill>
                <a:blip r:embed="rId3"/>
                <a:stretch>
                  <a:fillRect l="-2029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8837926" y="2138433"/>
            <a:ext cx="3158812" cy="12905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6B562A-CEEA-C66F-B5C8-944EADF9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1614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Cost volume</a:t>
                </a:r>
                <a:r>
                  <a:rPr lang="en-US" sz="2400" dirty="0"/>
                  <a:t> layer maintains array of feature </a:t>
                </a:r>
                <a:r>
                  <a:rPr lang="en-US" sz="2400" b="1" dirty="0"/>
                  <a:t>matching costs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values at pyramid level, </a:t>
                </a:r>
                <a:r>
                  <a:rPr lang="en-US" sz="2400" i="1" dirty="0"/>
                  <a:t>l</a:t>
                </a:r>
              </a:p>
              <a:p>
                <a:r>
                  <a:rPr lang="en-US" sz="2400" dirty="0"/>
                  <a:t>Matching cost is the </a:t>
                </a:r>
                <a:r>
                  <a:rPr lang="en-US" sz="2400" b="1" dirty="0"/>
                  <a:t>correlation</a:t>
                </a:r>
                <a:r>
                  <a:rPr lang="en-US" sz="2400" dirty="0"/>
                  <a:t> between the feature (pixel) vector of the first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feature vector of the warped second image,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Limiting complexity to compute cost volume </a:t>
                </a:r>
                <a:r>
                  <a:rPr lang="en-US" sz="2400" dirty="0"/>
                  <a:t>is key to performance </a:t>
                </a:r>
              </a:p>
              <a:p>
                <a:r>
                  <a:rPr lang="en-US" sz="2400" dirty="0"/>
                  <a:t>Filter to keep only </a:t>
                </a:r>
                <a:r>
                  <a:rPr lang="en-US" sz="2400" b="1" dirty="0"/>
                  <a:t>near neighbor values </a:t>
                </a:r>
                <a:r>
                  <a:rPr lang="en-US" sz="2400" dirty="0"/>
                  <a:t>with upper bound </a:t>
                </a:r>
                <a:r>
                  <a:rPr lang="en-US" sz="2400" i="1" dirty="0"/>
                  <a:t>d</a:t>
                </a:r>
                <a:r>
                  <a:rPr lang="en-US" sz="2400" dirty="0"/>
                  <a:t> to limit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2334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3495675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3F5E03-D875-D607-34DA-8FBB59E5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8158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 used to estimate optical flow</a:t>
                </a:r>
              </a:p>
              <a:p>
                <a:r>
                  <a:rPr lang="en-US" sz="2400" dirty="0"/>
                  <a:t>Training loss is least squares (Euclidian distance) between first image and warped second image, summed over levels of the pyramid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𝐺𝑇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𝑔𝑟𝑜𝑢𝑛𝑑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𝑡𝑟𝑢𝑡h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Warp,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, is learned by minimizing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 with CNN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1752600"/>
                <a:ext cx="5589019" cy="4965207"/>
              </a:xfrm>
              <a:prstGeom prst="rect">
                <a:avLst/>
              </a:prstGeom>
              <a:blipFill>
                <a:blip r:embed="rId3"/>
                <a:stretch>
                  <a:fillRect l="-1418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25393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9411975" y="4114800"/>
            <a:ext cx="1941825" cy="523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A74EE9-7A4C-B0D9-3066-64A7D702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37773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1102662" cy="5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PWC-Net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Conventional filtering used for post processing to improve continuity of flow field </a:t>
                </a:r>
              </a:p>
              <a:p>
                <a:r>
                  <a:rPr lang="en-US" sz="2400" b="1" dirty="0"/>
                  <a:t>Composing</a:t>
                </a:r>
                <a:r>
                  <a:rPr lang="en-US" sz="2400" dirty="0"/>
                  <a:t> is learned by minimizing robust training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𝐺𝑇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𝐺𝑇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𝑙𝑒𝑎𝑟𝑛𝑎𝑏𝑙𝑒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𝑠𝑢𝑝𝑟𝑒𝑠𝑠𝑒𝑠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en-US" sz="200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9F8DC6-DF44-460A-9977-179DC52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80" y="1793305"/>
                <a:ext cx="5922852" cy="4965207"/>
              </a:xfrm>
              <a:prstGeom prst="rect">
                <a:avLst/>
              </a:prstGeom>
              <a:blipFill>
                <a:blip r:embed="rId3"/>
                <a:stretch>
                  <a:fillRect l="-144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760A99-F293-47A0-981E-8DBFB8EC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0" y="2109717"/>
            <a:ext cx="5698554" cy="3157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275EB-D7E3-4130-B4A9-BF52CC6F759C}"/>
              </a:ext>
            </a:extLst>
          </p:cNvPr>
          <p:cNvSpPr txBox="1"/>
          <p:nvPr/>
        </p:nvSpPr>
        <p:spPr>
          <a:xfrm>
            <a:off x="8367713" y="5326547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5"/>
              </a:rPr>
              <a:t>Sun, et. al., 2018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B943F-B4B3-40D4-B7CB-EAD2C98EFD84}"/>
              </a:ext>
            </a:extLst>
          </p:cNvPr>
          <p:cNvSpPr/>
          <p:nvPr/>
        </p:nvSpPr>
        <p:spPr>
          <a:xfrm>
            <a:off x="7924801" y="4562475"/>
            <a:ext cx="3429000" cy="6429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1C72EA-5208-35EC-6664-CB0EED52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10587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PWC-Net algorithm tracking image-to-image motion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Credit </a:t>
            </a:r>
            <a:r>
              <a:rPr lang="en-US" sz="1800" dirty="0">
                <a:hlinkClick r:id="rId2"/>
              </a:rPr>
              <a:t>Sun, et. al., 2018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TensorFlow implementation  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93D0-BB50-465C-AFA6-10824FD0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37" y="1545515"/>
            <a:ext cx="10036395" cy="44160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F08955-D9B4-FC0D-DBD7-DED77CAA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PWC-Net, an early successful optical flow network</a:t>
            </a:r>
          </a:p>
        </p:txBody>
      </p:sp>
    </p:spTree>
    <p:extLst>
      <p:ext uri="{BB962C8B-B14F-4D97-AF65-F5344CB8AC3E}">
        <p14:creationId xmlns:p14="http://schemas.microsoft.com/office/powerpoint/2010/main" val="359070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is the relationship between optical flow and projective transforms?</a:t>
            </a:r>
          </a:p>
          <a:p>
            <a:r>
              <a:rPr lang="en-US" dirty="0"/>
              <a:t>Small movement, consistency assumptions, and the iterative Lucas-Kanade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Deep NN algorithms for optical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A multi-scale correlation volume to measure alignment between images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Account for flow at multiple scales, large slow motions and fast moving objects</a:t>
            </a:r>
          </a:p>
          <a:p>
            <a:r>
              <a:rPr lang="en-US" i="0" dirty="0">
                <a:solidFill>
                  <a:srgbClr val="000000"/>
                </a:solidFill>
                <a:effectLst/>
              </a:rPr>
              <a:t>Recurrent neural network to </a:t>
            </a:r>
            <a:r>
              <a:rPr lang="en-US" dirty="0">
                <a:solidFill>
                  <a:srgbClr val="000000"/>
                </a:solidFill>
              </a:rPr>
              <a:t>optimize warp 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Flow has long and short range dependencies 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</a:rPr>
              <a:t>Recurrent neural network accounts for range of dependencies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636F-0AF7-CBD3-0C1F-A189061D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D3BE-2744-14F8-1565-C82B53F5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0F86-3209-530A-961B-2FB1371A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CFE5D-FB5B-72BE-1ECB-2519F28D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71" y="3488174"/>
            <a:ext cx="9492332" cy="3193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C4657A-3690-EA94-A3E6-9BB5809817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718" y="2195625"/>
                <a:ext cx="5812107" cy="91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Learned multi-scale feature pyramids for both images,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C4657A-3690-EA94-A3E6-9BB58098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18" y="2195625"/>
                <a:ext cx="5812107" cy="917112"/>
              </a:xfrm>
              <a:prstGeom prst="rect">
                <a:avLst/>
              </a:prstGeom>
              <a:blipFill>
                <a:blip r:embed="rId4"/>
                <a:stretch>
                  <a:fillRect l="-2204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0078703-1296-4E2A-05A6-03F0C0FE3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25" y="4129136"/>
                <a:ext cx="2410046" cy="2136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Context encoder for first image with different learned weights,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0078703-1296-4E2A-05A6-03F0C0FE3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" y="4129136"/>
                <a:ext cx="2410046" cy="2136353"/>
              </a:xfrm>
              <a:prstGeom prst="rect">
                <a:avLst/>
              </a:prstGeom>
              <a:blipFill>
                <a:blip r:embed="rId5"/>
                <a:stretch>
                  <a:fillRect l="-4545" t="-4274" r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D664E3-0908-A40F-8BA8-3130F645100B}"/>
              </a:ext>
            </a:extLst>
          </p:cNvPr>
          <p:cNvCxnSpPr>
            <a:cxnSpLocks/>
          </p:cNvCxnSpPr>
          <p:nvPr/>
        </p:nvCxnSpPr>
        <p:spPr>
          <a:xfrm flipH="1">
            <a:off x="5092995" y="3081399"/>
            <a:ext cx="292396" cy="6399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933F2A-3713-E124-5F81-842385009623}"/>
              </a:ext>
            </a:extLst>
          </p:cNvPr>
          <p:cNvCxnSpPr>
            <a:cxnSpLocks/>
          </p:cNvCxnSpPr>
          <p:nvPr/>
        </p:nvCxnSpPr>
        <p:spPr>
          <a:xfrm flipH="1">
            <a:off x="5239193" y="3081399"/>
            <a:ext cx="146198" cy="15257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393F7-E7B0-B2C8-DE6F-9460757CFDB9}"/>
              </a:ext>
            </a:extLst>
          </p:cNvPr>
          <p:cNvCxnSpPr>
            <a:cxnSpLocks/>
          </p:cNvCxnSpPr>
          <p:nvPr/>
        </p:nvCxnSpPr>
        <p:spPr>
          <a:xfrm>
            <a:off x="2314414" y="5470902"/>
            <a:ext cx="2028986" cy="2592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FDE1EA8-9BE0-B1CA-94F4-2D6A346495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170" y="1921613"/>
                <a:ext cx="3677082" cy="1344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Recurrent neural network learns an update,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to the flow fields,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at different ranges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FDE1EA8-9BE0-B1CA-94F4-2D6A3464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70" y="1921613"/>
                <a:ext cx="3677082" cy="1344101"/>
              </a:xfrm>
              <a:prstGeom prst="rect">
                <a:avLst/>
              </a:prstGeom>
              <a:blipFill>
                <a:blip r:embed="rId6"/>
                <a:stretch>
                  <a:fillRect l="-2985" t="-11312" r="-3648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4FBFC6-D4D3-4DFC-5673-CDA36F42148E}"/>
              </a:ext>
            </a:extLst>
          </p:cNvPr>
          <p:cNvCxnSpPr>
            <a:cxnSpLocks/>
          </p:cNvCxnSpPr>
          <p:nvPr/>
        </p:nvCxnSpPr>
        <p:spPr>
          <a:xfrm flipH="1">
            <a:off x="8935656" y="3081399"/>
            <a:ext cx="306315" cy="11276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47F845B-6F78-97B9-86B3-A6B9DBB52458}"/>
              </a:ext>
            </a:extLst>
          </p:cNvPr>
          <p:cNvSpPr txBox="1">
            <a:spLocks/>
          </p:cNvSpPr>
          <p:nvPr/>
        </p:nvSpPr>
        <p:spPr>
          <a:xfrm>
            <a:off x="10208457" y="3570515"/>
            <a:ext cx="1883747" cy="946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Final flow field result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AA645A-7BFB-D567-E903-C3EBAA704CC2}"/>
              </a:ext>
            </a:extLst>
          </p:cNvPr>
          <p:cNvCxnSpPr>
            <a:cxnSpLocks/>
          </p:cNvCxnSpPr>
          <p:nvPr/>
        </p:nvCxnSpPr>
        <p:spPr>
          <a:xfrm flipH="1">
            <a:off x="11117484" y="4399367"/>
            <a:ext cx="187417" cy="838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9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8" grpId="0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4EE6-20B2-F2E7-B43C-A3D74AE6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7CBA-6AFD-DAB3-463D-88681106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4680-D1E8-17BB-3A75-C674A2949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4EECA-2B02-9817-8010-BA094337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48" y="4099932"/>
            <a:ext cx="8007752" cy="2694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D1E284-09DD-6BED-1A0B-D4A563F845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00" y="2343780"/>
                <a:ext cx="4343401" cy="917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Correlation volume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D1E284-09DD-6BED-1A0B-D4A563F84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343780"/>
                <a:ext cx="4343401" cy="917112"/>
              </a:xfrm>
              <a:prstGeom prst="rect">
                <a:avLst/>
              </a:prstGeom>
              <a:blipFill>
                <a:blip r:embed="rId4"/>
                <a:stretch>
                  <a:fillRect l="-2805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F4F879A-C83D-DB62-ED25-15B7ACA1DF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59" y="2004237"/>
                <a:ext cx="6758763" cy="2016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channels similarity is computed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Over limited range for efficiency,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d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F4F879A-C83D-DB62-ED25-15B7ACA1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9" y="2004237"/>
                <a:ext cx="6758763" cy="2016317"/>
              </a:xfrm>
              <a:prstGeom prst="rect">
                <a:avLst/>
              </a:prstGeom>
              <a:blipFill>
                <a:blip r:embed="rId5"/>
                <a:stretch>
                  <a:fillRect l="-1803" t="-6949" b="-7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82CB9F-E78C-0055-D671-00ED597345C5}"/>
              </a:ext>
            </a:extLst>
          </p:cNvPr>
          <p:cNvCxnSpPr>
            <a:cxnSpLocks/>
          </p:cNvCxnSpPr>
          <p:nvPr/>
        </p:nvCxnSpPr>
        <p:spPr>
          <a:xfrm flipH="1">
            <a:off x="7772400" y="3195084"/>
            <a:ext cx="1866014" cy="7389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9EFB59-A010-81C7-D8D8-599E715A21F6}"/>
              </a:ext>
            </a:extLst>
          </p:cNvPr>
          <p:cNvCxnSpPr>
            <a:cxnSpLocks/>
          </p:cNvCxnSpPr>
          <p:nvPr/>
        </p:nvCxnSpPr>
        <p:spPr>
          <a:xfrm>
            <a:off x="6412375" y="4020554"/>
            <a:ext cx="202557" cy="4125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0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AC26-2290-603F-CAD9-D7DBAEEA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90F8-48CE-11C9-8448-8DABAC2A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14184-A0AD-B71B-E4F2-155735B9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0F64968-25F5-EF42-B88D-DE9EDA117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617" y="2004237"/>
                <a:ext cx="6430274" cy="46222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Recurrent relationship, similar to GRU, computes update to flow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𝐶𝑜𝑛𝑣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contamination of flow, context correlation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a hidden state of recurrent network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</a:rPr>
                  <a:t>Three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learnable shared weight tensors</a:t>
                </a:r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0F64968-25F5-EF42-B88D-DE9EDA117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7" y="2004237"/>
                <a:ext cx="6430274" cy="4622269"/>
              </a:xfrm>
              <a:prstGeom prst="rect">
                <a:avLst/>
              </a:prstGeom>
              <a:blipFill>
                <a:blip r:embed="rId3"/>
                <a:stretch>
                  <a:fillRect l="-1896" t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E057A4F-7FA8-962F-6C40-F66D7B07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98" y="2567015"/>
            <a:ext cx="5673433" cy="340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0629-4972-C038-035C-0CC282B8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C8DB-7CDA-9A36-DC39-B512A409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FC03-1B49-AB7E-6E22-9809ABE36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000000"/>
                </a:solidFill>
                <a:effectLst/>
                <a:hlinkClick r:id="rId2"/>
              </a:rPr>
              <a:t>RAFT: Recurrent All-Pairs Field Transforms for Optical Flow, Teed and Dang, 2020</a:t>
            </a:r>
            <a:r>
              <a:rPr lang="en-US" i="0" dirty="0">
                <a:solidFill>
                  <a:srgbClr val="000000"/>
                </a:solidFill>
                <a:effectLst/>
              </a:rPr>
              <a:t>, improves performance </a:t>
            </a:r>
            <a:r>
              <a:rPr lang="en-US" dirty="0">
                <a:solidFill>
                  <a:srgbClr val="000000"/>
                </a:solidFill>
              </a:rPr>
              <a:t>in several ways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20452-D33A-AC1F-1EB7-26E798D9C52D}"/>
              </a:ext>
            </a:extLst>
          </p:cNvPr>
          <p:cNvSpPr txBox="1">
            <a:spLocks/>
          </p:cNvSpPr>
          <p:nvPr/>
        </p:nvSpPr>
        <p:spPr>
          <a:xfrm>
            <a:off x="3804557" y="6060924"/>
            <a:ext cx="4060372" cy="65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Example of RAFT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A19D1-42F1-5661-8CE5-3872B7E8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2" y="2383732"/>
            <a:ext cx="10862476" cy="34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35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E6B7F-5D11-0703-B50E-ED28E59AF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E52D-BE42-7B7C-48EF-D4D8D159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NeuFlow</a:t>
            </a:r>
            <a:r>
              <a:rPr lang="en-US" sz="4000" dirty="0">
                <a:latin typeface="+mn-lt"/>
              </a:rPr>
              <a:t> 2: High Efficiency Optical 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C830A8-F887-F859-1EE2-CE5D53F08738}"/>
              </a:ext>
            </a:extLst>
          </p:cNvPr>
          <p:cNvSpPr txBox="1">
            <a:spLocks/>
          </p:cNvSpPr>
          <p:nvPr/>
        </p:nvSpPr>
        <p:spPr>
          <a:xfrm>
            <a:off x="294617" y="1191987"/>
            <a:ext cx="5997326" cy="543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2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  <a:p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has superior speed and accuracy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Note the inverted vertical scale </a:t>
            </a:r>
          </a:p>
          <a:p>
            <a:r>
              <a:rPr lang="en-US" dirty="0"/>
              <a:t>Unfortunately, the algorithm is not well described </a:t>
            </a:r>
          </a:p>
          <a:p>
            <a:pPr marL="0" indent="0">
              <a:buNone/>
            </a:pPr>
            <a:r>
              <a:rPr lang="en-US" dirty="0"/>
              <a:t>  </a:t>
            </a:r>
            <a:endParaRPr lang="en-US" i="1" dirty="0">
              <a:latin typeface="Cambria Math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8D7BA-7F61-BAE2-4B29-B2CEEC9D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29" y="1170378"/>
            <a:ext cx="5712370" cy="54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DF481-EAEA-DEE5-31AF-ECFFA8A88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ADFB-FE92-7801-21A7-3EA5FB32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NeuFlow</a:t>
            </a:r>
            <a:r>
              <a:rPr lang="en-US" sz="4000" dirty="0">
                <a:latin typeface="+mn-lt"/>
              </a:rPr>
              <a:t> 2: High Efficiency Optical 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11D8B7-8D50-0AC4-32D2-E9BFB1E3418B}"/>
              </a:ext>
            </a:extLst>
          </p:cNvPr>
          <p:cNvSpPr txBox="1">
            <a:spLocks/>
          </p:cNvSpPr>
          <p:nvPr/>
        </p:nvSpPr>
        <p:spPr>
          <a:xfrm>
            <a:off x="294616" y="1191987"/>
            <a:ext cx="11370441" cy="543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3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  <a:p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is a lightweight hybrid CNN-transformer-based algorithm   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Feature maps and context created with light-weight CNNs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Cross-attention provides flow at multiple scales</a:t>
            </a:r>
          </a:p>
          <a:p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computes flow field in two stages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 1/16 scale global flow to capture large scale motion such as moving camera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Integrated 1/8 scale flow to capture fine scale motion such as fast moving objects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1/8 scale flow interpolated to full 1/1 scale </a:t>
            </a:r>
          </a:p>
          <a:p>
            <a:r>
              <a:rPr lang="en-US" dirty="0">
                <a:solidFill>
                  <a:srgbClr val="000000"/>
                </a:solidFill>
              </a:rPr>
              <a:t>Using CNNs and fractional scale flow greatly increases inference speed</a:t>
            </a:r>
          </a:p>
          <a:p>
            <a:pPr marL="0" indent="0">
              <a:buNone/>
            </a:pPr>
            <a:r>
              <a:rPr lang="en-US" dirty="0"/>
              <a:t>  </a:t>
            </a:r>
            <a:endParaRPr lang="en-US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8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ED36-C685-9BB3-6108-ED3868E1A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7281E3-460A-78B1-044B-B8B0B6ED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4" y="3937907"/>
            <a:ext cx="10726647" cy="2829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DC10A-6B26-9720-140F-7BFD5AA1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NeuFlow</a:t>
            </a:r>
            <a:r>
              <a:rPr lang="en-US" sz="4000" dirty="0">
                <a:latin typeface="+mn-lt"/>
              </a:rPr>
              <a:t> 2: High Efficiency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38714-1FEA-23BF-B0C6-E297A0D1E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3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CD96F8-5E44-34AB-826E-05540373ED1C}"/>
              </a:ext>
            </a:extLst>
          </p:cNvPr>
          <p:cNvSpPr txBox="1">
            <a:spLocks/>
          </p:cNvSpPr>
          <p:nvPr/>
        </p:nvSpPr>
        <p:spPr>
          <a:xfrm>
            <a:off x="4669604" y="3020793"/>
            <a:ext cx="1659345" cy="917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3. 16</a:t>
            </a:r>
            <a:r>
              <a:rPr lang="en-US" baseline="30000" dirty="0">
                <a:solidFill>
                  <a:srgbClr val="000000"/>
                </a:solidFill>
              </a:rPr>
              <a:t>th</a:t>
            </a:r>
            <a:r>
              <a:rPr lang="en-US" dirty="0">
                <a:solidFill>
                  <a:srgbClr val="000000"/>
                </a:solidFill>
              </a:rPr>
              <a:t> scale cross attention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33567B-FC63-018C-B5AB-04DF80921C39}"/>
              </a:ext>
            </a:extLst>
          </p:cNvPr>
          <p:cNvSpPr txBox="1">
            <a:spLocks/>
          </p:cNvSpPr>
          <p:nvPr/>
        </p:nvSpPr>
        <p:spPr>
          <a:xfrm>
            <a:off x="507125" y="2801313"/>
            <a:ext cx="2070311" cy="9234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1. Multi-scale transformer backbones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003466-4FF3-AD94-1950-95CA55C88FF5}"/>
              </a:ext>
            </a:extLst>
          </p:cNvPr>
          <p:cNvCxnSpPr>
            <a:cxnSpLocks/>
          </p:cNvCxnSpPr>
          <p:nvPr/>
        </p:nvCxnSpPr>
        <p:spPr>
          <a:xfrm flipH="1">
            <a:off x="4520339" y="3937907"/>
            <a:ext cx="878237" cy="13470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8DC4E1-790A-381B-3E24-E28AF8FC8AFB}"/>
              </a:ext>
            </a:extLst>
          </p:cNvPr>
          <p:cNvCxnSpPr>
            <a:cxnSpLocks/>
          </p:cNvCxnSpPr>
          <p:nvPr/>
        </p:nvCxnSpPr>
        <p:spPr>
          <a:xfrm>
            <a:off x="1585993" y="3596292"/>
            <a:ext cx="482293" cy="10984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FA4189-8171-D7D4-EDB9-4E02299EB247}"/>
              </a:ext>
            </a:extLst>
          </p:cNvPr>
          <p:cNvCxnSpPr>
            <a:cxnSpLocks/>
          </p:cNvCxnSpPr>
          <p:nvPr/>
        </p:nvCxnSpPr>
        <p:spPr>
          <a:xfrm>
            <a:off x="1627322" y="3596292"/>
            <a:ext cx="179706" cy="20697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39D51BC-0A84-5A7C-4F34-E7BBFD61D1A2}"/>
              </a:ext>
            </a:extLst>
          </p:cNvPr>
          <p:cNvSpPr txBox="1">
            <a:spLocks/>
          </p:cNvSpPr>
          <p:nvPr/>
        </p:nvSpPr>
        <p:spPr>
          <a:xfrm>
            <a:off x="2803257" y="1952001"/>
            <a:ext cx="2070311" cy="1182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2. 1/8 and 1/16 scale feature maps and context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7CBA82-397C-66ED-E1ED-D506E218731F}"/>
              </a:ext>
            </a:extLst>
          </p:cNvPr>
          <p:cNvCxnSpPr>
            <a:cxnSpLocks/>
          </p:cNvCxnSpPr>
          <p:nvPr/>
        </p:nvCxnSpPr>
        <p:spPr>
          <a:xfrm flipH="1">
            <a:off x="3353561" y="3027717"/>
            <a:ext cx="278208" cy="8520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9F36190-C50A-EB98-9A69-A9F4F703DBFE}"/>
              </a:ext>
            </a:extLst>
          </p:cNvPr>
          <p:cNvSpPr txBox="1">
            <a:spLocks/>
          </p:cNvSpPr>
          <p:nvPr/>
        </p:nvSpPr>
        <p:spPr>
          <a:xfrm>
            <a:off x="9972608" y="3198884"/>
            <a:ext cx="2070312" cy="8720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6. Up-sampled 1/1 scale flow map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D008C-92D1-38B4-31B3-F0AA130E8AFA}"/>
              </a:ext>
            </a:extLst>
          </p:cNvPr>
          <p:cNvCxnSpPr>
            <a:cxnSpLocks/>
          </p:cNvCxnSpPr>
          <p:nvPr/>
        </p:nvCxnSpPr>
        <p:spPr>
          <a:xfrm>
            <a:off x="11050292" y="3776420"/>
            <a:ext cx="47607" cy="14465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AA48D3-7A9B-CBA0-20D9-570DF1A9BC1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220405" y="3717065"/>
            <a:ext cx="757889" cy="1671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F38C2C-A54D-902A-3605-B1F8908536D7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7108458" y="3717065"/>
            <a:ext cx="111947" cy="1671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CD6EACE-8D3F-CB4B-7434-5C9859F1FA67}"/>
              </a:ext>
            </a:extLst>
          </p:cNvPr>
          <p:cNvSpPr txBox="1">
            <a:spLocks/>
          </p:cNvSpPr>
          <p:nvPr/>
        </p:nvSpPr>
        <p:spPr>
          <a:xfrm>
            <a:off x="6307350" y="1816096"/>
            <a:ext cx="1826110" cy="1900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4. 1/16 scale flow captures global motion, such as moving camera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661AC55-826C-1BAE-52F7-B7AE3B0EB438}"/>
              </a:ext>
            </a:extLst>
          </p:cNvPr>
          <p:cNvSpPr txBox="1">
            <a:spLocks/>
          </p:cNvSpPr>
          <p:nvPr/>
        </p:nvSpPr>
        <p:spPr>
          <a:xfrm>
            <a:off x="8323263" y="1678984"/>
            <a:ext cx="1826110" cy="1519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5. Integrated 1/8 scale flow captures fine grain motion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EF02D7-FC1D-25C7-A4F1-D6DAE1B394CB}"/>
              </a:ext>
            </a:extLst>
          </p:cNvPr>
          <p:cNvCxnSpPr>
            <a:cxnSpLocks/>
          </p:cNvCxnSpPr>
          <p:nvPr/>
        </p:nvCxnSpPr>
        <p:spPr>
          <a:xfrm>
            <a:off x="9185329" y="3027717"/>
            <a:ext cx="633902" cy="22572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6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9" grpId="0"/>
      <p:bldP spid="21" grpId="0"/>
      <p:bldP spid="27" grpId="0"/>
      <p:bldP spid="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B07B3-83F3-7A23-7E76-69ABBF94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05AB8-062F-BCBE-F0B1-994EB9D7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90" y="3879742"/>
            <a:ext cx="8221222" cy="2524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A5CFE-5EB7-66DF-FD85-19D4DA4C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F715-CB0F-CA81-32B7-B238DA433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6"/>
            <a:ext cx="10515600" cy="127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3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2145F9-5FB3-43EA-2DCC-00B48ABCE006}"/>
              </a:ext>
            </a:extLst>
          </p:cNvPr>
          <p:cNvSpPr txBox="1">
            <a:spLocks/>
          </p:cNvSpPr>
          <p:nvPr/>
        </p:nvSpPr>
        <p:spPr>
          <a:xfrm>
            <a:off x="1045792" y="2462544"/>
            <a:ext cx="2260513" cy="1000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1. CNN pyramid with scale range 1/1 to 1/8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3E34FF-A8DC-91B7-8BEE-0B14AD5D0AE2}"/>
              </a:ext>
            </a:extLst>
          </p:cNvPr>
          <p:cNvCxnSpPr>
            <a:cxnSpLocks/>
          </p:cNvCxnSpPr>
          <p:nvPr/>
        </p:nvCxnSpPr>
        <p:spPr>
          <a:xfrm>
            <a:off x="2034288" y="3533614"/>
            <a:ext cx="522932" cy="8996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2DDA40-39E4-78E9-EB1B-B43A19A81986}"/>
              </a:ext>
            </a:extLst>
          </p:cNvPr>
          <p:cNvCxnSpPr>
            <a:cxnSpLocks/>
          </p:cNvCxnSpPr>
          <p:nvPr/>
        </p:nvCxnSpPr>
        <p:spPr>
          <a:xfrm>
            <a:off x="2034288" y="3533614"/>
            <a:ext cx="130309" cy="24125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B45FDC-2B5C-2098-60A8-7837798C03CC}"/>
              </a:ext>
            </a:extLst>
          </p:cNvPr>
          <p:cNvSpPr txBox="1">
            <a:spLocks/>
          </p:cNvSpPr>
          <p:nvPr/>
        </p:nvSpPr>
        <p:spPr>
          <a:xfrm>
            <a:off x="5155770" y="2185838"/>
            <a:ext cx="3282410" cy="1394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2. Light-weight convolutional blocks down-sample and integrate multi-scale features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E69638-65D6-65C0-7D22-7C3F3FE400B8}"/>
              </a:ext>
            </a:extLst>
          </p:cNvPr>
          <p:cNvCxnSpPr>
            <a:cxnSpLocks/>
          </p:cNvCxnSpPr>
          <p:nvPr/>
        </p:nvCxnSpPr>
        <p:spPr>
          <a:xfrm flipH="1">
            <a:off x="5553559" y="3533614"/>
            <a:ext cx="289302" cy="4635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F8D9A3B-A733-DA96-FA7E-A366B9D5FD7A}"/>
              </a:ext>
            </a:extLst>
          </p:cNvPr>
          <p:cNvSpPr txBox="1">
            <a:spLocks/>
          </p:cNvSpPr>
          <p:nvPr/>
        </p:nvSpPr>
        <p:spPr>
          <a:xfrm>
            <a:off x="9216325" y="2185837"/>
            <a:ext cx="2826595" cy="1495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3. Fully convolutional network creates 1/8 and 1/16 scale feature and context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D5B4E4-6E77-B048-16FA-92CD99A9D1AA}"/>
              </a:ext>
            </a:extLst>
          </p:cNvPr>
          <p:cNvCxnSpPr>
            <a:cxnSpLocks/>
          </p:cNvCxnSpPr>
          <p:nvPr/>
        </p:nvCxnSpPr>
        <p:spPr>
          <a:xfrm flipH="1">
            <a:off x="10157712" y="3580110"/>
            <a:ext cx="443129" cy="9884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E41EC0-A436-DE59-FF1F-E98A50052F85}"/>
              </a:ext>
            </a:extLst>
          </p:cNvPr>
          <p:cNvCxnSpPr>
            <a:cxnSpLocks/>
          </p:cNvCxnSpPr>
          <p:nvPr/>
        </p:nvCxnSpPr>
        <p:spPr>
          <a:xfrm>
            <a:off x="6442129" y="3533614"/>
            <a:ext cx="666427" cy="8472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4D1331-709F-80C2-6B34-934C4B8ADE27}"/>
              </a:ext>
            </a:extLst>
          </p:cNvPr>
          <p:cNvCxnSpPr>
            <a:cxnSpLocks/>
          </p:cNvCxnSpPr>
          <p:nvPr/>
        </p:nvCxnSpPr>
        <p:spPr>
          <a:xfrm>
            <a:off x="7268705" y="3533614"/>
            <a:ext cx="1219200" cy="6147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92E96-3F83-EC4A-8D39-650A2650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A20BF09-10CA-F7A0-3BF8-00D3C517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77" y="2958087"/>
            <a:ext cx="3962953" cy="809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69FED-FC7D-8218-AF56-609E3739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59" y="2331265"/>
            <a:ext cx="4640345" cy="2156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F0474B-9AE8-B8F6-2F7A-BF7A5E06F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46" y="4633334"/>
            <a:ext cx="8090115" cy="2133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25AB9-144F-F2AE-8EEC-31404234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NeuFlow</a:t>
            </a:r>
            <a:r>
              <a:rPr lang="en-US" sz="4000" dirty="0">
                <a:latin typeface="+mn-lt"/>
              </a:rPr>
              <a:t> 2: High Efficiency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3698-AF4C-A483-56CE-1EC6680AA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91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5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5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D3EE31-FF62-52F8-703E-10F9446BD921}"/>
              </a:ext>
            </a:extLst>
          </p:cNvPr>
          <p:cNvSpPr txBox="1">
            <a:spLocks/>
          </p:cNvSpPr>
          <p:nvPr/>
        </p:nvSpPr>
        <p:spPr>
          <a:xfrm>
            <a:off x="284048" y="3256800"/>
            <a:ext cx="2070311" cy="9234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Notice recurrent loops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A2A8B3-363A-979A-9EB0-3EBF3984D844}"/>
              </a:ext>
            </a:extLst>
          </p:cNvPr>
          <p:cNvCxnSpPr>
            <a:cxnSpLocks/>
          </p:cNvCxnSpPr>
          <p:nvPr/>
        </p:nvCxnSpPr>
        <p:spPr>
          <a:xfrm>
            <a:off x="1611825" y="3569945"/>
            <a:ext cx="630264" cy="6424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C74EE5-6F0F-E8A5-5F90-95D1A611C3B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570495" y="3409325"/>
            <a:ext cx="630264" cy="1606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05E34F-98BC-7B0D-3722-4B30DBDC7AAC}"/>
              </a:ext>
            </a:extLst>
          </p:cNvPr>
          <p:cNvSpPr txBox="1">
            <a:spLocks/>
          </p:cNvSpPr>
          <p:nvPr/>
        </p:nvSpPr>
        <p:spPr>
          <a:xfrm>
            <a:off x="628793" y="2018469"/>
            <a:ext cx="6259649" cy="510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Recurrent network iteratively refines flow map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B02CF-EC0E-6C00-40E1-038A86FF5140}"/>
              </a:ext>
            </a:extLst>
          </p:cNvPr>
          <p:cNvCxnSpPr>
            <a:cxnSpLocks/>
          </p:cNvCxnSpPr>
          <p:nvPr/>
        </p:nvCxnSpPr>
        <p:spPr>
          <a:xfrm flipH="1">
            <a:off x="8606725" y="3565479"/>
            <a:ext cx="1058622" cy="20965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7C4118-C83B-242F-718F-34E35B3E93C7}"/>
              </a:ext>
            </a:extLst>
          </p:cNvPr>
          <p:cNvSpPr txBox="1">
            <a:spLocks/>
          </p:cNvSpPr>
          <p:nvPr/>
        </p:nvSpPr>
        <p:spPr>
          <a:xfrm>
            <a:off x="7289369" y="2331265"/>
            <a:ext cx="4688572" cy="623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Convolutional network integrates 1/8 and 1/16 scale flow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F01B8D-BE8F-3DAE-9D6D-235A4299AE2C}"/>
              </a:ext>
            </a:extLst>
          </p:cNvPr>
          <p:cNvCxnSpPr>
            <a:cxnSpLocks/>
          </p:cNvCxnSpPr>
          <p:nvPr/>
        </p:nvCxnSpPr>
        <p:spPr>
          <a:xfrm>
            <a:off x="5858359" y="4417017"/>
            <a:ext cx="1115878" cy="12037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Measuring Optical Flow is a Difficult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Several factors make optical flow a difficult task</a:t>
            </a:r>
          </a:p>
          <a:p>
            <a:r>
              <a:rPr lang="en-US" dirty="0"/>
              <a:t>Flow cannot be measured in regions of low or no gradient </a:t>
            </a:r>
          </a:p>
          <a:p>
            <a:pPr lvl="1"/>
            <a:r>
              <a:rPr lang="en-US" dirty="0"/>
              <a:t>Example: road surface in front of autonomous vehicle looks uniform</a:t>
            </a:r>
          </a:p>
          <a:p>
            <a:pPr lvl="1"/>
            <a:r>
              <a:rPr lang="en-US" dirty="0"/>
              <a:t>Example: The central pixels or a large moving object have low contrast differences</a:t>
            </a:r>
          </a:p>
          <a:p>
            <a:r>
              <a:rPr lang="en-US" dirty="0"/>
              <a:t>Flow occurs at many independent scales  </a:t>
            </a:r>
          </a:p>
          <a:p>
            <a:pPr lvl="1"/>
            <a:r>
              <a:rPr lang="en-US" dirty="0"/>
              <a:t>Example; camera moving in one direction objects moving in other directions</a:t>
            </a:r>
          </a:p>
          <a:p>
            <a:pPr lvl="1"/>
            <a:r>
              <a:rPr lang="en-US" dirty="0"/>
              <a:t>Example; small fast-moving ball and large slow-moving objects in scene</a:t>
            </a:r>
          </a:p>
          <a:p>
            <a:pPr lvl="1"/>
            <a:r>
              <a:rPr lang="en-US" dirty="0"/>
              <a:t>Example; flock of flying birds at different distances from the camera</a:t>
            </a:r>
          </a:p>
          <a:p>
            <a:r>
              <a:rPr lang="en-US" dirty="0"/>
              <a:t>Occlusions disrupt continuity of flow fields  </a:t>
            </a:r>
          </a:p>
          <a:p>
            <a:pPr lvl="1"/>
            <a:r>
              <a:rPr lang="en-US" dirty="0"/>
              <a:t>Example: fast-moving object goes behind larger slow-moving object</a:t>
            </a:r>
          </a:p>
          <a:p>
            <a:pPr lvl="1"/>
            <a:r>
              <a:rPr lang="en-US" dirty="0"/>
              <a:t>Example: a car emerges from a tunnel</a:t>
            </a:r>
          </a:p>
        </p:txBody>
      </p:sp>
    </p:spTree>
    <p:extLst>
      <p:ext uri="{BB962C8B-B14F-4D97-AF65-F5344CB8AC3E}">
        <p14:creationId xmlns:p14="http://schemas.microsoft.com/office/powerpoint/2010/main" val="1320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07AED-C512-B70A-A0A7-9C525F33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2654-EA03-3654-15F0-476EA7BA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RAFT, Fully Neural Algorithm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9794B-EC5A-D13C-5C75-D0368DD6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6"/>
            <a:ext cx="10515600" cy="127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linkClick r:id="rId2"/>
              </a:rPr>
              <a:t>NeuFlow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 2, Zhang, et. al., 2024 </a:t>
            </a:r>
            <a:r>
              <a:rPr lang="en-US" dirty="0">
                <a:solidFill>
                  <a:srgbClr val="000000"/>
                </a:solidFill>
              </a:rPr>
              <a:t>is a high-performance optical flow algorithm optimized for edge devices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8CDD32-6A29-8B27-07F8-F06B3485758C}"/>
              </a:ext>
            </a:extLst>
          </p:cNvPr>
          <p:cNvSpPr txBox="1">
            <a:spLocks/>
          </p:cNvSpPr>
          <p:nvPr/>
        </p:nvSpPr>
        <p:spPr>
          <a:xfrm>
            <a:off x="2321819" y="6047818"/>
            <a:ext cx="7726249" cy="631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Example of </a:t>
            </a:r>
            <a:r>
              <a:rPr lang="en-US" dirty="0" err="1">
                <a:solidFill>
                  <a:srgbClr val="000000"/>
                </a:solidFill>
              </a:rPr>
              <a:t>NeuFlow</a:t>
            </a:r>
            <a:r>
              <a:rPr lang="en-US" dirty="0">
                <a:solidFill>
                  <a:srgbClr val="000000"/>
                </a:solidFill>
              </a:rPr>
              <a:t> 2 state-of-the-art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FBC122-530E-D2C9-8C4F-DA408F05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69" y="2052445"/>
            <a:ext cx="11367848" cy="37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369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18BE-4278-F25F-0DD8-72172AB4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2511-72F1-B672-7589-D80B3FF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Short Bibliography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0AAC-6E86-1BB1-1D3F-2A0FFB954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RIEF - Real-Time Intermediate Flow Estimation for Video Frame Interpolation, Haung, et. al, 202</a:t>
            </a:r>
            <a:r>
              <a:rPr lang="en-US" dirty="0"/>
              <a:t>0 </a:t>
            </a:r>
          </a:p>
          <a:p>
            <a:pPr marL="0" indent="0">
              <a:buNone/>
            </a:pPr>
            <a:r>
              <a:rPr lang="en-US" i="0" dirty="0" err="1">
                <a:solidFill>
                  <a:srgbClr val="000000"/>
                </a:solidFill>
                <a:effectLst/>
                <a:hlinkClick r:id="rId3"/>
              </a:rPr>
              <a:t>GMFlow</a:t>
            </a:r>
            <a:r>
              <a:rPr lang="en-US" i="0" dirty="0">
                <a:solidFill>
                  <a:srgbClr val="000000"/>
                </a:solidFill>
                <a:effectLst/>
                <a:hlinkClick r:id="rId3"/>
              </a:rPr>
              <a:t>: Learning Optical Flow via Global Matching, Xu, et. al., 2021</a:t>
            </a:r>
            <a:endParaRPr lang="en-US" dirty="0"/>
          </a:p>
          <a:p>
            <a:pPr marL="0" indent="0">
              <a:buNone/>
            </a:pPr>
            <a:r>
              <a:rPr lang="en-US" i="0" dirty="0" err="1">
                <a:solidFill>
                  <a:srgbClr val="000000"/>
                </a:solidFill>
                <a:effectLst/>
                <a:hlinkClick r:id="rId4"/>
              </a:rPr>
              <a:t>FlowFormer</a:t>
            </a:r>
            <a:r>
              <a:rPr lang="en-US" i="0" dirty="0">
                <a:solidFill>
                  <a:srgbClr val="000000"/>
                </a:solidFill>
                <a:effectLst/>
                <a:hlinkClick r:id="rId4"/>
              </a:rPr>
              <a:t>: A Transformer Architecture for Optical Flow, Haung, et. al., 2022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5"/>
              </a:rPr>
              <a:t>NeuFlow</a:t>
            </a:r>
            <a:r>
              <a:rPr lang="en-US" dirty="0">
                <a:hlinkClick r:id="rId5"/>
              </a:rPr>
              <a:t>: Real-time, High-accuracy Optical Flow Estimation on Robots Using Edge Devices, Zhang, et. al., 2024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i="0" dirty="0" err="1">
                <a:effectLst/>
                <a:hlinkClick r:id="rId6"/>
              </a:rPr>
              <a:t>RPKNet</a:t>
            </a:r>
            <a:r>
              <a:rPr lang="en-US" dirty="0">
                <a:hlinkClick r:id="rId6"/>
              </a:rPr>
              <a:t>: </a:t>
            </a:r>
            <a:r>
              <a:rPr lang="en-US" i="0" dirty="0">
                <a:effectLst/>
                <a:hlinkClick r:id="rId6"/>
              </a:rPr>
              <a:t>Recurrent Partial Kernel Network for Efficient Optical Flow Estimation, Morimitsu, et. al., 2024</a:t>
            </a: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  <a:hlinkClick r:id="rId7"/>
              </a:rPr>
              <a:t>Estimating optical flow: A comprehensive review of the state of the art,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ElsevierGulliver"/>
                <a:hlinkClick r:id="rId7"/>
              </a:rPr>
              <a:t>Alfarano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  <a:hlinkClick r:id="rId7"/>
              </a:rPr>
              <a:t>, et. al., 2024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Other papers and benchmark datasets in </a:t>
            </a:r>
            <a:r>
              <a:rPr lang="en-US" dirty="0">
                <a:hlinkClick r:id="rId8"/>
              </a:rPr>
              <a:t>Papers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456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points:</a:t>
            </a:r>
          </a:p>
          <a:p>
            <a:r>
              <a:rPr lang="en-US" dirty="0"/>
              <a:t>Relationship between optical flow and projective transforms</a:t>
            </a:r>
          </a:p>
          <a:p>
            <a:r>
              <a:rPr lang="en-US" dirty="0"/>
              <a:t>Small movement and consistency assumptions and the iterative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iLK</a:t>
            </a:r>
            <a:r>
              <a:rPr lang="en-US" dirty="0"/>
              <a:t>) algorithm</a:t>
            </a:r>
          </a:p>
          <a:p>
            <a:r>
              <a:rPr lang="en-US" dirty="0"/>
              <a:t>Image pyramids for multiple scales</a:t>
            </a:r>
          </a:p>
          <a:p>
            <a:r>
              <a:rPr lang="en-US" dirty="0"/>
              <a:t>Regularization with the</a:t>
            </a:r>
            <a:r>
              <a:rPr lang="en-US" b="1" dirty="0"/>
              <a:t> </a:t>
            </a:r>
            <a:r>
              <a:rPr lang="en-US" dirty="0"/>
              <a:t>Horn-</a:t>
            </a:r>
            <a:r>
              <a:rPr lang="en-US" dirty="0" err="1"/>
              <a:t>Schunck</a:t>
            </a:r>
            <a:r>
              <a:rPr lang="en-US" dirty="0"/>
              <a:t> algorithm </a:t>
            </a:r>
          </a:p>
          <a:p>
            <a:r>
              <a:rPr lang="en-US" dirty="0"/>
              <a:t>Improving performance with the LV-L1 algorithm smoothing constraint  </a:t>
            </a:r>
          </a:p>
          <a:p>
            <a:r>
              <a:rPr lang="en-US" dirty="0"/>
              <a:t>Evaluation of optical flow algorithms </a:t>
            </a:r>
          </a:p>
          <a:p>
            <a:r>
              <a:rPr lang="en-US" dirty="0"/>
              <a:t>Hybrid deep NN and classical algorithms for optical flow to improve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0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5C4E-4EB8-65D2-C907-2E2FC7C0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5AF-AE50-CAEC-7427-8C7B086C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Optical Flow vs. Image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D614-55F1-DA83-2C67-BB311464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optical flow models to projective transform models</a:t>
            </a:r>
          </a:p>
          <a:p>
            <a:r>
              <a:rPr lang="en-US" dirty="0"/>
              <a:t>Both booth tasks use image matching and warping </a:t>
            </a:r>
          </a:p>
          <a:p>
            <a:r>
              <a:rPr lang="en-US" dirty="0"/>
              <a:t>Parameters for projective transformation models are estimated for large areas</a:t>
            </a:r>
          </a:p>
          <a:p>
            <a:pPr lvl="1"/>
            <a:r>
              <a:rPr lang="en-US" dirty="0"/>
              <a:t>A single transform is applied to the entire image or patches of image   </a:t>
            </a:r>
          </a:p>
          <a:p>
            <a:pPr lvl="1"/>
            <a:r>
              <a:rPr lang="en-US" dirty="0"/>
              <a:t>Cannot localize motion  </a:t>
            </a:r>
          </a:p>
          <a:p>
            <a:r>
              <a:rPr lang="en-US" dirty="0"/>
              <a:t>Parameters for optical flow models are estimated pixel-by-pixel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dense learning task  </a:t>
            </a:r>
          </a:p>
          <a:p>
            <a:pPr lvl="1"/>
            <a:r>
              <a:rPr lang="en-US" dirty="0"/>
              <a:t>Warping on a pixel-by-pixel basis   </a:t>
            </a:r>
          </a:p>
          <a:p>
            <a:pPr lvl="1"/>
            <a:r>
              <a:rPr lang="en-US" dirty="0"/>
              <a:t>Localizes motion  </a:t>
            </a:r>
          </a:p>
          <a:p>
            <a:r>
              <a:rPr lang="en-US" dirty="0"/>
              <a:t>Some optical flow algorithms use a projective transform to model global flow</a:t>
            </a:r>
          </a:p>
        </p:txBody>
      </p:sp>
    </p:spTree>
    <p:extLst>
      <p:ext uri="{BB962C8B-B14F-4D97-AF65-F5344CB8AC3E}">
        <p14:creationId xmlns:p14="http://schemas.microsoft.com/office/powerpoint/2010/main" val="3185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6AD-D906-FEFD-7FD8-7B84DF6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Small Motion Consistency Assumptions</a:t>
            </a:r>
          </a:p>
        </p:txBody>
      </p:sp>
    </p:spTree>
    <p:extLst>
      <p:ext uri="{BB962C8B-B14F-4D97-AF65-F5344CB8AC3E}">
        <p14:creationId xmlns:p14="http://schemas.microsoft.com/office/powerpoint/2010/main" val="94125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16827</TotalTime>
  <Words>4326</Words>
  <Application>Microsoft Office PowerPoint</Application>
  <PresentationFormat>Widescreen</PresentationFormat>
  <Paragraphs>704</Paragraphs>
  <Slides>72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Courier New</vt:lpstr>
      <vt:lpstr>ElsevierGulliver</vt:lpstr>
      <vt:lpstr>Times New Roman</vt:lpstr>
      <vt:lpstr>Office Theme</vt:lpstr>
      <vt:lpstr>CSCI E-25 Computer Vision</vt:lpstr>
      <vt:lpstr>Optical Flow</vt:lpstr>
      <vt:lpstr>Optical Flow</vt:lpstr>
      <vt:lpstr>Optical Flow</vt:lpstr>
      <vt:lpstr>Optical Flow</vt:lpstr>
      <vt:lpstr>Optical Flow</vt:lpstr>
      <vt:lpstr>Measuring Optical Flow is a Difficult Task</vt:lpstr>
      <vt:lpstr>Optical Flow vs. Image Stitching</vt:lpstr>
      <vt:lpstr>The Small Motion Consistency Assumptions</vt:lpstr>
      <vt:lpstr>Small Motion and Consistency Assumptions </vt:lpstr>
      <vt:lpstr>Small Motion and Consistency Assumptions </vt:lpstr>
      <vt:lpstr>Small Motion and Consistency Assumptions </vt:lpstr>
      <vt:lpstr>Small Motion and Consistency Assumptions </vt:lpstr>
      <vt:lpstr>The Lucas-Kanade Algorithm</vt:lpstr>
      <vt:lpstr>The Lucas-Kanade Algorithm  </vt:lpstr>
      <vt:lpstr>The Lucas-Kanade Algorithm  </vt:lpstr>
      <vt:lpstr>The Lucas-Kanade Algorithm  </vt:lpstr>
      <vt:lpstr>Finding spatial gradients</vt:lpstr>
      <vt:lpstr>The Lucas-Kanade Algorithm  </vt:lpstr>
      <vt:lpstr>The Lucas-Kanade Algorithm  </vt:lpstr>
      <vt:lpstr>Gradients and the Lucas-Kanade Algorithm</vt:lpstr>
      <vt:lpstr>Pitfalls of Gradient Based Lucas-Kanade Algorithm</vt:lpstr>
      <vt:lpstr>Pitfalls of gradient-based Lucas-Kanade algorithm</vt:lpstr>
      <vt:lpstr>Properties of spatial gradients </vt:lpstr>
      <vt:lpstr>Properties of spatial gradients</vt:lpstr>
      <vt:lpstr>Properties of spatial gradients</vt:lpstr>
      <vt:lpstr>Properties of spatial gradients </vt:lpstr>
      <vt:lpstr>Properties of spatial gradients</vt:lpstr>
      <vt:lpstr>Dealing with Scale</vt:lpstr>
      <vt:lpstr>Problem with scale</vt:lpstr>
      <vt:lpstr>Multi-Scale Feature Identification</vt:lpstr>
      <vt:lpstr>Iterative Lucas-Kanade Algorithm </vt:lpstr>
      <vt:lpstr>Iterative Lucas-Kanade algorithm </vt:lpstr>
      <vt:lpstr>Iterative Lucas-Kanade algorithm </vt:lpstr>
      <vt:lpstr>The Horn-Shunck Algorithm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Horn-Schunck Algorithm </vt:lpstr>
      <vt:lpstr>The TL-L1 Algorithm</vt:lpstr>
      <vt:lpstr>The TV-L1 Algorithm </vt:lpstr>
      <vt:lpstr>The TV-L1 Algorithm </vt:lpstr>
      <vt:lpstr>Evaluation of Optical Flow Models</vt:lpstr>
      <vt:lpstr>Evaluation of optical flow models </vt:lpstr>
      <vt:lpstr>Evaluation of optical flow models </vt:lpstr>
      <vt:lpstr>Evaluation of optical flow models </vt:lpstr>
      <vt:lpstr>Evaluation of optical flow models </vt:lpstr>
      <vt:lpstr>Deep Optical Flow Algorithms</vt:lpstr>
      <vt:lpstr>Deep Optical Flow Algorithms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PWC-Net, an early successful optical flow network</vt:lpstr>
      <vt:lpstr>RAFT, Fully Neural Algorithm </vt:lpstr>
      <vt:lpstr>RAFT, Fully Neural Algorithm  </vt:lpstr>
      <vt:lpstr>RAFT, Fully Neural Algorithm  </vt:lpstr>
      <vt:lpstr>RAFT, Fully Neural Algorithm  </vt:lpstr>
      <vt:lpstr>RAFT, Fully Neural Algorithm  </vt:lpstr>
      <vt:lpstr>NeuFlow 2: High Efficiency Optical Flow</vt:lpstr>
      <vt:lpstr>NeuFlow 2: High Efficiency Optical Flow</vt:lpstr>
      <vt:lpstr>NeuFlow 2: High Efficiency Optical Flow</vt:lpstr>
      <vt:lpstr>RAFT, Fully Neural Algorithm  </vt:lpstr>
      <vt:lpstr>NeuFlow 2: High Efficiency Optical Flow</vt:lpstr>
      <vt:lpstr>RAFT, Fully Neural Algorithm  </vt:lpstr>
      <vt:lpstr>Short Bibliography For Further Reading</vt:lpstr>
      <vt:lpstr>Summary Optical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565</cp:revision>
  <dcterms:created xsi:type="dcterms:W3CDTF">2022-01-24T17:07:03Z</dcterms:created>
  <dcterms:modified xsi:type="dcterms:W3CDTF">2025-04-24T21:10:49Z</dcterms:modified>
</cp:coreProperties>
</file>